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5" r:id="rId42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50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5170" y="726177"/>
            <a:ext cx="709365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‹#›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1044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‹#›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25969"/>
            <a:ext cx="9143981" cy="2232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010169" y="4032019"/>
            <a:ext cx="1934845" cy="274320"/>
          </a:xfrm>
          <a:custGeom>
            <a:avLst/>
            <a:gdLst/>
            <a:ahLst/>
            <a:cxnLst/>
            <a:rect l="l" t="t" r="r" b="b"/>
            <a:pathLst>
              <a:path w="1934845" h="274320">
                <a:moveTo>
                  <a:pt x="1934236" y="274319"/>
                </a:moveTo>
                <a:lnTo>
                  <a:pt x="0" y="274319"/>
                </a:lnTo>
                <a:lnTo>
                  <a:pt x="0" y="0"/>
                </a:lnTo>
                <a:lnTo>
                  <a:pt x="1934236" y="0"/>
                </a:lnTo>
                <a:lnTo>
                  <a:pt x="1934236" y="27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1044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‹#›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35136"/>
            <a:ext cx="9143982" cy="4673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1044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‹#›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‹#›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625969"/>
            <a:ext cx="9143981" cy="22321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8970" y="466524"/>
            <a:ext cx="635000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1044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5170" y="1550298"/>
            <a:ext cx="7449184" cy="149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8881" y="4680084"/>
            <a:ext cx="286384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‹#›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gkim5360.tistory.com/entry/understanding-long-short-term-memory-lstm-kr" TargetMode="External"/><Relationship Id="rId2" Type="http://schemas.openxmlformats.org/officeDocument/2006/relationships/hyperlink" Target="https://paperswithcode.com/paper/sequence-to-sequence-learning-with-neur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5136"/>
            <a:ext cx="9143982" cy="4673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5107" y="1771642"/>
            <a:ext cx="711390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2819" marR="5080" indent="-960755">
              <a:lnSpc>
                <a:spcPct val="100000"/>
              </a:lnSpc>
              <a:spcBef>
                <a:spcPts val="100"/>
              </a:spcBef>
              <a:tabLst>
                <a:tab pos="4191635" algn="l"/>
                <a:tab pos="4879340" algn="l"/>
              </a:tabLst>
            </a:pPr>
            <a:r>
              <a:rPr sz="50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Implementatio</a:t>
            </a:r>
            <a:r>
              <a:rPr sz="5000" b="0" dirty="0">
                <a:solidFill>
                  <a:srgbClr val="FFFFFF"/>
                </a:solidFill>
                <a:latin typeface="Times New Roman"/>
                <a:cs typeface="Times New Roman"/>
              </a:rPr>
              <a:t>n	of	</a:t>
            </a:r>
            <a:r>
              <a:rPr sz="50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Seq2Seq  </a:t>
            </a:r>
            <a:r>
              <a:rPr sz="5000" b="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5000" b="0" spc="-50" dirty="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sz="50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Series</a:t>
            </a:r>
            <a:r>
              <a:rPr sz="5000" b="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000" b="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5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7836" y="3759852"/>
            <a:ext cx="4949190" cy="125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나하원 배인원 유진이 이다영 이여진</a:t>
            </a:r>
            <a:r>
              <a:rPr sz="2000" spc="-26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이준석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Noto Sans CJK JP Black"/>
              <a:cs typeface="Noto Sans CJK JP Black"/>
            </a:endParaRPr>
          </a:p>
          <a:p>
            <a:pPr algn="ctr">
              <a:lnSpc>
                <a:spcPct val="100000"/>
              </a:lnSpc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20681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4" dirty="0">
                <a:solidFill>
                  <a:srgbClr val="E2F2F7"/>
                </a:solidFill>
              </a:rPr>
              <a:t>3.</a:t>
            </a:r>
            <a:r>
              <a:rPr sz="4800" spc="-335" dirty="0">
                <a:solidFill>
                  <a:srgbClr val="E2F2F7"/>
                </a:solidFill>
              </a:rPr>
              <a:t> </a:t>
            </a:r>
            <a:r>
              <a:rPr sz="4800" spc="55" dirty="0">
                <a:solidFill>
                  <a:srgbClr val="E2F2F7"/>
                </a:solidFill>
              </a:rPr>
              <a:t>DNN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22" y="2887346"/>
            <a:ext cx="7290335" cy="1666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125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310" dirty="0">
                <a:solidFill>
                  <a:srgbClr val="24A5DF"/>
                </a:solidFill>
              </a:rPr>
              <a:t> </a:t>
            </a:r>
            <a:r>
              <a:rPr sz="3200" b="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비교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9512" y="4680084"/>
            <a:ext cx="265430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20" dirty="0">
                <a:solidFill>
                  <a:srgbClr val="24A5DF"/>
                </a:solidFill>
                <a:latin typeface="Arial"/>
                <a:cs typeface="Arial"/>
              </a:rPr>
              <a:t>11</a:t>
            </a:fld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122" y="1498755"/>
            <a:ext cx="6385560" cy="11588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spc="160" dirty="0">
                <a:latin typeface="Noto Sans CJK JP Black"/>
                <a:cs typeface="Noto Sans CJK JP Black"/>
              </a:rPr>
              <a:t>간단한 모델과 고도화된 모델 학습 및 비교 </a:t>
            </a:r>
            <a:r>
              <a:rPr sz="2000" spc="120" dirty="0">
                <a:latin typeface="Noto Sans CJK JP Black"/>
                <a:cs typeface="Noto Sans CJK JP Black"/>
              </a:rPr>
              <a:t>결과, </a:t>
            </a:r>
            <a:r>
              <a:rPr sz="2000" spc="160" dirty="0">
                <a:latin typeface="Noto Sans CJK JP Black"/>
                <a:cs typeface="Noto Sans CJK JP Black"/>
              </a:rPr>
              <a:t>간단한  모델의 성능이</a:t>
            </a:r>
            <a:r>
              <a:rPr sz="2000" spc="24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우위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</a:pPr>
            <a:r>
              <a:rPr sz="2000" spc="160" dirty="0">
                <a:latin typeface="Noto Sans CJK JP Black"/>
                <a:cs typeface="Noto Sans CJK JP Black"/>
              </a:rPr>
              <a:t>고도화된 모델의 경우 하이퍼파라미터의 최적화가</a:t>
            </a:r>
            <a:r>
              <a:rPr sz="2000" spc="30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관건</a:t>
            </a:r>
            <a:endParaRPr sz="20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0519" y="1498755"/>
            <a:ext cx="2850515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60" dirty="0">
                <a:latin typeface="Noto Sans CJK JP Black"/>
                <a:cs typeface="Noto Sans CJK JP Black"/>
              </a:rPr>
              <a:t>RMSE</a:t>
            </a:r>
            <a:endParaRPr sz="2000">
              <a:latin typeface="Noto Sans CJK JP Black"/>
              <a:cs typeface="Noto Sans CJK JP Black"/>
            </a:endParaRPr>
          </a:p>
          <a:p>
            <a:pPr marL="12700">
              <a:lnSpc>
                <a:spcPts val="2285"/>
              </a:lnSpc>
            </a:pPr>
            <a:r>
              <a:rPr sz="2000" spc="-130" dirty="0">
                <a:latin typeface="Noto Sans CJK JP Black"/>
                <a:cs typeface="Noto Sans CJK JP Black"/>
              </a:rPr>
              <a:t>Root </a:t>
            </a:r>
            <a:r>
              <a:rPr sz="2000" spc="-114" dirty="0">
                <a:latin typeface="Noto Sans CJK JP Black"/>
                <a:cs typeface="Noto Sans CJK JP Black"/>
              </a:rPr>
              <a:t>Mean </a:t>
            </a:r>
            <a:r>
              <a:rPr sz="2000" spc="-125" dirty="0">
                <a:latin typeface="Noto Sans CJK JP Black"/>
                <a:cs typeface="Noto Sans CJK JP Black"/>
              </a:rPr>
              <a:t>Square</a:t>
            </a:r>
            <a:r>
              <a:rPr sz="2000" spc="125" dirty="0">
                <a:latin typeface="Noto Sans CJK JP Black"/>
                <a:cs typeface="Noto Sans CJK JP Black"/>
              </a:rPr>
              <a:t> </a:t>
            </a:r>
            <a:r>
              <a:rPr sz="2000" spc="-195" dirty="0">
                <a:latin typeface="Noto Sans CJK JP Black"/>
                <a:cs typeface="Noto Sans CJK JP Black"/>
              </a:rPr>
              <a:t>Error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0519" y="3708550"/>
            <a:ext cx="2085975" cy="6064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dirty="0">
                <a:latin typeface="Times New Roman"/>
                <a:cs typeface="Times New Roman"/>
              </a:rPr>
              <a:t>y(i) : </a:t>
            </a:r>
            <a:r>
              <a:rPr sz="2000" spc="-5" dirty="0">
                <a:latin typeface="Times New Roman"/>
                <a:cs typeface="Times New Roman"/>
              </a:rPr>
              <a:t>Actual </a:t>
            </a:r>
            <a:r>
              <a:rPr sz="2000" spc="-50" dirty="0">
                <a:latin typeface="Times New Roman"/>
                <a:cs typeface="Times New Roman"/>
              </a:rPr>
              <a:t>Value  </a:t>
            </a:r>
            <a:r>
              <a:rPr sz="2000" spc="-5" dirty="0">
                <a:latin typeface="Times New Roman"/>
                <a:cs typeface="Times New Roman"/>
              </a:rPr>
              <a:t>ŷ(i) 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Forecast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Value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122" y="1498755"/>
            <a:ext cx="318770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60" dirty="0">
                <a:latin typeface="Noto Sans CJK JP Black"/>
                <a:cs typeface="Noto Sans CJK JP Black"/>
              </a:rPr>
              <a:t>MAPE</a:t>
            </a:r>
            <a:endParaRPr sz="2000">
              <a:latin typeface="Noto Sans CJK JP Black"/>
              <a:cs typeface="Noto Sans CJK JP Black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sz="2000" spc="-114" dirty="0">
                <a:latin typeface="Noto Sans CJK JP Black"/>
                <a:cs typeface="Noto Sans CJK JP Black"/>
              </a:rPr>
              <a:t>Mean </a:t>
            </a:r>
            <a:r>
              <a:rPr sz="2000" spc="-120" dirty="0">
                <a:latin typeface="Noto Sans CJK JP Black"/>
                <a:cs typeface="Noto Sans CJK JP Black"/>
              </a:rPr>
              <a:t>Absolute </a:t>
            </a:r>
            <a:r>
              <a:rPr sz="2000" spc="-114" dirty="0">
                <a:latin typeface="Noto Sans CJK JP Black"/>
                <a:cs typeface="Noto Sans CJK JP Black"/>
              </a:rPr>
              <a:t>Percentage  </a:t>
            </a:r>
            <a:r>
              <a:rPr sz="2000" spc="-195" dirty="0">
                <a:latin typeface="Noto Sans CJK JP Black"/>
                <a:cs typeface="Noto Sans CJK JP Black"/>
              </a:rPr>
              <a:t>Error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5122" y="3708550"/>
            <a:ext cx="2099945" cy="6064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spc="-10" dirty="0">
                <a:latin typeface="Noto Sans CJK JP Black"/>
                <a:cs typeface="Noto Sans CJK JP Black"/>
              </a:rPr>
              <a:t>A: </a:t>
            </a:r>
            <a:r>
              <a:rPr sz="2000" spc="-114" dirty="0">
                <a:latin typeface="Noto Sans CJK JP Black"/>
                <a:cs typeface="Noto Sans CJK JP Black"/>
              </a:rPr>
              <a:t>Actual </a:t>
            </a:r>
            <a:r>
              <a:rPr sz="2000" spc="-130" dirty="0">
                <a:latin typeface="Noto Sans CJK JP Black"/>
                <a:cs typeface="Noto Sans CJK JP Black"/>
              </a:rPr>
              <a:t>Value  </a:t>
            </a:r>
            <a:r>
              <a:rPr sz="2000" spc="-20" dirty="0">
                <a:latin typeface="Noto Sans CJK JP Black"/>
                <a:cs typeface="Noto Sans CJK JP Black"/>
              </a:rPr>
              <a:t>F: </a:t>
            </a:r>
            <a:r>
              <a:rPr sz="2000" spc="-95" dirty="0">
                <a:latin typeface="Noto Sans CJK JP Black"/>
                <a:cs typeface="Noto Sans CJK JP Black"/>
              </a:rPr>
              <a:t>Forecast</a:t>
            </a:r>
            <a:r>
              <a:rPr sz="2000" spc="-60" dirty="0">
                <a:latin typeface="Noto Sans CJK JP Black"/>
                <a:cs typeface="Noto Sans CJK JP Black"/>
              </a:rPr>
              <a:t> </a:t>
            </a:r>
            <a:r>
              <a:rPr sz="2000" spc="-130" dirty="0">
                <a:latin typeface="Noto Sans CJK JP Black"/>
                <a:cs typeface="Noto Sans CJK JP Black"/>
              </a:rPr>
              <a:t>Value</a:t>
            </a:r>
            <a:endParaRPr sz="2000">
              <a:latin typeface="Noto Sans CJK JP Black"/>
              <a:cs typeface="Noto Sans CJK JP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7822" y="2362082"/>
            <a:ext cx="7155180" cy="1029969"/>
            <a:chOff x="1037822" y="2362082"/>
            <a:chExt cx="7155180" cy="1029969"/>
          </a:xfrm>
        </p:grpSpPr>
        <p:sp>
          <p:nvSpPr>
            <p:cNvPr id="7" name="object 7"/>
            <p:cNvSpPr/>
            <p:nvPr/>
          </p:nvSpPr>
          <p:spPr>
            <a:xfrm>
              <a:off x="1037822" y="2491095"/>
              <a:ext cx="3430468" cy="900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3215" y="2362082"/>
              <a:ext cx="3309643" cy="10296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3973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365" dirty="0">
                <a:solidFill>
                  <a:srgbClr val="24A5DF"/>
                </a:solidFill>
              </a:rPr>
              <a:t> </a:t>
            </a:r>
            <a:r>
              <a:rPr sz="3200" spc="-55" dirty="0">
                <a:solidFill>
                  <a:srgbClr val="24A5DF"/>
                </a:solidFill>
              </a:rPr>
              <a:t>Loss </a:t>
            </a:r>
            <a:r>
              <a:rPr sz="3200" spc="30" dirty="0">
                <a:solidFill>
                  <a:srgbClr val="24A5DF"/>
                </a:solidFill>
              </a:rPr>
              <a:t>function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8649512" y="4680084"/>
            <a:ext cx="265430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20" dirty="0">
                <a:solidFill>
                  <a:srgbClr val="24A5DF"/>
                </a:solidFill>
                <a:latin typeface="Arial"/>
                <a:cs typeface="Arial"/>
              </a:rPr>
              <a:t>12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94445"/>
            <a:ext cx="9144000" cy="2749550"/>
            <a:chOff x="0" y="2394445"/>
            <a:chExt cx="9144000" cy="2749550"/>
          </a:xfrm>
        </p:grpSpPr>
        <p:sp>
          <p:nvSpPr>
            <p:cNvPr id="3" name="object 3"/>
            <p:cNvSpPr/>
            <p:nvPr/>
          </p:nvSpPr>
          <p:spPr>
            <a:xfrm>
              <a:off x="277946" y="2394445"/>
              <a:ext cx="4123566" cy="2749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06290" y="2394445"/>
              <a:ext cx="4123541" cy="27490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5122" y="1498755"/>
            <a:ext cx="4159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latin typeface="Noto Sans CJK JP Black"/>
                <a:cs typeface="Noto Sans CJK JP Black"/>
              </a:rPr>
              <a:t>Validation </a:t>
            </a:r>
            <a:r>
              <a:rPr sz="2000" spc="-30" dirty="0">
                <a:latin typeface="Noto Sans CJK JP Black"/>
                <a:cs typeface="Noto Sans CJK JP Black"/>
              </a:rPr>
              <a:t>Loss, </a:t>
            </a:r>
            <a:r>
              <a:rPr sz="2000" spc="-165" dirty="0">
                <a:latin typeface="Noto Sans CJK JP Black"/>
                <a:cs typeface="Noto Sans CJK JP Black"/>
              </a:rPr>
              <a:t>Train </a:t>
            </a:r>
            <a:r>
              <a:rPr sz="2000" spc="-45" dirty="0">
                <a:latin typeface="Noto Sans CJK JP Black"/>
                <a:cs typeface="Noto Sans CJK JP Black"/>
              </a:rPr>
              <a:t>Loss </a:t>
            </a:r>
            <a:r>
              <a:rPr sz="2000" spc="30" dirty="0">
                <a:latin typeface="Noto Sans CJK JP Black"/>
                <a:cs typeface="Noto Sans CJK JP Black"/>
              </a:rPr>
              <a:t>&lt;</a:t>
            </a:r>
            <a:r>
              <a:rPr sz="2000" spc="-70" dirty="0">
                <a:latin typeface="Noto Sans CJK JP Black"/>
                <a:cs typeface="Noto Sans CJK JP Black"/>
              </a:rPr>
              <a:t> </a:t>
            </a:r>
            <a:r>
              <a:rPr sz="2000" spc="-50" dirty="0">
                <a:latin typeface="Noto Sans CJK JP Black"/>
                <a:cs typeface="Noto Sans CJK JP Black"/>
              </a:rPr>
              <a:t>1.0%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9512" y="4680084"/>
            <a:ext cx="265430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20" dirty="0">
                <a:solidFill>
                  <a:srgbClr val="24A5DF"/>
                </a:solidFill>
                <a:latin typeface="Arial"/>
                <a:cs typeface="Arial"/>
              </a:rPr>
              <a:t>13</a:t>
            </a:fld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234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325" dirty="0">
                <a:solidFill>
                  <a:srgbClr val="24A5DF"/>
                </a:solidFill>
              </a:rPr>
              <a:t> </a:t>
            </a:r>
            <a:r>
              <a:rPr sz="3200" spc="-55" dirty="0">
                <a:solidFill>
                  <a:srgbClr val="24A5DF"/>
                </a:solidFill>
              </a:rPr>
              <a:t>Loss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82" y="2028449"/>
            <a:ext cx="974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latin typeface="Noto Sans CJK JP Black"/>
                <a:cs typeface="Noto Sans CJK JP Black"/>
              </a:rPr>
              <a:t>S&amp;P500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0431" y="2029801"/>
            <a:ext cx="528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Noto Sans CJK JP Black"/>
                <a:cs typeface="Noto Sans CJK JP Black"/>
              </a:rPr>
              <a:t>BTC</a:t>
            </a:r>
            <a:endParaRPr sz="20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24595"/>
            <a:ext cx="9144000" cy="2647315"/>
            <a:chOff x="0" y="2224595"/>
            <a:chExt cx="9144000" cy="2647315"/>
          </a:xfrm>
        </p:grpSpPr>
        <p:sp>
          <p:nvSpPr>
            <p:cNvPr id="3" name="object 3"/>
            <p:cNvSpPr/>
            <p:nvPr/>
          </p:nvSpPr>
          <p:spPr>
            <a:xfrm>
              <a:off x="704701" y="2224598"/>
              <a:ext cx="3970964" cy="26473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82065" y="2224595"/>
              <a:ext cx="3970966" cy="2647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5122" y="1498755"/>
            <a:ext cx="5230495" cy="6064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spc="-20" dirty="0">
                <a:latin typeface="Noto Sans CJK JP Black"/>
                <a:cs typeface="Noto Sans CJK JP Black"/>
              </a:rPr>
              <a:t>BTC </a:t>
            </a:r>
            <a:r>
              <a:rPr sz="2000" spc="160" dirty="0">
                <a:latin typeface="Noto Sans CJK JP Black"/>
                <a:cs typeface="Noto Sans CJK JP Black"/>
              </a:rPr>
              <a:t>훈련 </a:t>
            </a:r>
            <a:r>
              <a:rPr sz="2000" spc="120" dirty="0">
                <a:latin typeface="Noto Sans CJK JP Black"/>
                <a:cs typeface="Noto Sans CJK JP Black"/>
              </a:rPr>
              <a:t>결과, </a:t>
            </a:r>
            <a:r>
              <a:rPr sz="2000" spc="160" dirty="0">
                <a:latin typeface="Noto Sans CJK JP Black"/>
                <a:cs typeface="Noto Sans CJK JP Black"/>
              </a:rPr>
              <a:t>예측값이 실제값으로 </a:t>
            </a:r>
            <a:r>
              <a:rPr sz="2000" spc="-150" dirty="0">
                <a:latin typeface="Noto Sans CJK JP Black"/>
                <a:cs typeface="Noto Sans CJK JP Black"/>
              </a:rPr>
              <a:t>Shifting  </a:t>
            </a:r>
            <a:r>
              <a:rPr sz="2000" spc="160" dirty="0">
                <a:latin typeface="Noto Sans CJK JP Black"/>
                <a:cs typeface="Noto Sans CJK JP Black"/>
              </a:rPr>
              <a:t>실제 </a:t>
            </a:r>
            <a:r>
              <a:rPr sz="2000" spc="-150" dirty="0">
                <a:latin typeface="Noto Sans CJK JP Black"/>
                <a:cs typeface="Noto Sans CJK JP Black"/>
              </a:rPr>
              <a:t>Shifting </a:t>
            </a:r>
            <a:r>
              <a:rPr sz="2000" spc="160" dirty="0">
                <a:latin typeface="Noto Sans CJK JP Black"/>
                <a:cs typeface="Noto Sans CJK JP Black"/>
              </a:rPr>
              <a:t>한 </a:t>
            </a:r>
            <a:r>
              <a:rPr sz="2000" spc="120" dirty="0">
                <a:latin typeface="Noto Sans CJK JP Black"/>
                <a:cs typeface="Noto Sans CJK JP Black"/>
              </a:rPr>
              <a:t>결과, </a:t>
            </a:r>
            <a:r>
              <a:rPr sz="2000" spc="160" dirty="0">
                <a:latin typeface="Noto Sans CJK JP Black"/>
                <a:cs typeface="Noto Sans CJK JP Black"/>
              </a:rPr>
              <a:t>추세선의 유사성</a:t>
            </a:r>
            <a:r>
              <a:rPr sz="2000" spc="409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확인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9512" y="4680084"/>
            <a:ext cx="265430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20" dirty="0">
                <a:solidFill>
                  <a:srgbClr val="24A5DF"/>
                </a:solidFill>
                <a:latin typeface="Arial"/>
                <a:cs typeface="Arial"/>
              </a:rPr>
              <a:t>14</a:t>
            </a:fld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170" y="726177"/>
            <a:ext cx="34677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35" dirty="0">
                <a:solidFill>
                  <a:srgbClr val="24A5DF"/>
                </a:solidFill>
                <a:latin typeface="Arial"/>
                <a:cs typeface="Arial"/>
              </a:rPr>
              <a:t>DNN </a:t>
            </a:r>
            <a:r>
              <a:rPr sz="3200" b="1" spc="425" dirty="0">
                <a:solidFill>
                  <a:srgbClr val="24A5DF"/>
                </a:solidFill>
                <a:latin typeface="Arial"/>
                <a:cs typeface="Arial"/>
              </a:rPr>
              <a:t>-</a:t>
            </a:r>
            <a:r>
              <a:rPr sz="3200" b="1" spc="-360" dirty="0">
                <a:solidFill>
                  <a:srgbClr val="24A5DF"/>
                </a:solidFill>
                <a:latin typeface="Arial"/>
                <a:cs typeface="Arial"/>
              </a:rPr>
              <a:t> </a:t>
            </a:r>
            <a:r>
              <a:rPr sz="3200" b="1" spc="-35" dirty="0">
                <a:solidFill>
                  <a:srgbClr val="24A5DF"/>
                </a:solidFill>
                <a:latin typeface="Arial"/>
                <a:cs typeface="Arial"/>
              </a:rPr>
              <a:t>BTC </a:t>
            </a:r>
            <a:r>
              <a:rPr sz="3200" b="1" spc="-20" dirty="0">
                <a:solidFill>
                  <a:srgbClr val="24A5DF"/>
                </a:solidFill>
                <a:latin typeface="Arial"/>
                <a:cs typeface="Arial"/>
              </a:rPr>
              <a:t>Result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24595"/>
            <a:ext cx="9144000" cy="2633980"/>
            <a:chOff x="0" y="2224595"/>
            <a:chExt cx="9144000" cy="2633980"/>
          </a:xfrm>
        </p:grpSpPr>
        <p:sp>
          <p:nvSpPr>
            <p:cNvPr id="3" name="object 3"/>
            <p:cNvSpPr/>
            <p:nvPr/>
          </p:nvSpPr>
          <p:spPr>
            <a:xfrm>
              <a:off x="585423" y="2224595"/>
              <a:ext cx="4197441" cy="2500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56315" y="2224595"/>
              <a:ext cx="4197441" cy="25005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5122" y="1498755"/>
            <a:ext cx="1811655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60" dirty="0">
                <a:latin typeface="Noto Sans CJK JP Black"/>
                <a:cs typeface="Noto Sans CJK JP Black"/>
              </a:rPr>
              <a:t>RMSE </a:t>
            </a:r>
            <a:r>
              <a:rPr sz="2000" spc="-50" dirty="0">
                <a:latin typeface="Noto Sans CJK JP Black"/>
                <a:cs typeface="Noto Sans CJK JP Black"/>
              </a:rPr>
              <a:t>=</a:t>
            </a:r>
            <a:r>
              <a:rPr sz="2000" spc="25" dirty="0">
                <a:latin typeface="Noto Sans CJK JP Black"/>
                <a:cs typeface="Noto Sans CJK JP Black"/>
              </a:rPr>
              <a:t> </a:t>
            </a:r>
            <a:r>
              <a:rPr sz="2000" spc="-30" dirty="0">
                <a:latin typeface="Noto Sans CJK JP Black"/>
                <a:cs typeface="Noto Sans CJK JP Black"/>
              </a:rPr>
              <a:t>50.1</a:t>
            </a:r>
            <a:endParaRPr sz="2000">
              <a:latin typeface="Noto Sans CJK JP Black"/>
              <a:cs typeface="Noto Sans CJK JP Black"/>
            </a:endParaRPr>
          </a:p>
          <a:p>
            <a:pPr marL="12700">
              <a:lnSpc>
                <a:spcPts val="2285"/>
              </a:lnSpc>
            </a:pPr>
            <a:r>
              <a:rPr sz="2000" spc="-60" dirty="0">
                <a:latin typeface="Noto Sans CJK JP Black"/>
                <a:cs typeface="Noto Sans CJK JP Black"/>
              </a:rPr>
              <a:t>MAPE </a:t>
            </a:r>
            <a:r>
              <a:rPr sz="2000" spc="-50" dirty="0">
                <a:latin typeface="Noto Sans CJK JP Black"/>
                <a:cs typeface="Noto Sans CJK JP Black"/>
              </a:rPr>
              <a:t>=</a:t>
            </a:r>
            <a:r>
              <a:rPr sz="2000" spc="-10" dirty="0">
                <a:latin typeface="Noto Sans CJK JP Black"/>
                <a:cs typeface="Noto Sans CJK JP Black"/>
              </a:rPr>
              <a:t> </a:t>
            </a:r>
            <a:r>
              <a:rPr sz="2000" spc="-50" dirty="0">
                <a:latin typeface="Noto Sans CJK JP Black"/>
                <a:cs typeface="Noto Sans CJK JP Black"/>
              </a:rPr>
              <a:t>1.09%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9512" y="4680084"/>
            <a:ext cx="265430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20" dirty="0">
                <a:solidFill>
                  <a:srgbClr val="24A5DF"/>
                </a:solidFill>
                <a:latin typeface="Arial"/>
                <a:cs typeface="Arial"/>
              </a:rPr>
              <a:t>15</a:t>
            </a:fld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42367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500" dirty="0">
                <a:solidFill>
                  <a:srgbClr val="24A5DF"/>
                </a:solidFill>
              </a:rPr>
              <a:t> </a:t>
            </a:r>
            <a:r>
              <a:rPr sz="3200" spc="100" dirty="0">
                <a:solidFill>
                  <a:srgbClr val="24A5DF"/>
                </a:solidFill>
              </a:rPr>
              <a:t>S&amp;P500 </a:t>
            </a:r>
            <a:r>
              <a:rPr sz="3200" spc="-20" dirty="0">
                <a:solidFill>
                  <a:srgbClr val="24A5DF"/>
                </a:solidFill>
              </a:rPr>
              <a:t>Result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4879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40" dirty="0">
                <a:solidFill>
                  <a:srgbClr val="E2F2F7"/>
                </a:solidFill>
              </a:rPr>
              <a:t>4. </a:t>
            </a:r>
            <a:r>
              <a:rPr sz="4800" spc="65" dirty="0">
                <a:solidFill>
                  <a:srgbClr val="E2F2F7"/>
                </a:solidFill>
              </a:rPr>
              <a:t>LSTM</a:t>
            </a:r>
            <a:r>
              <a:rPr sz="4800" spc="-710" dirty="0">
                <a:solidFill>
                  <a:srgbClr val="E2F2F7"/>
                </a:solidFill>
              </a:rPr>
              <a:t> </a:t>
            </a:r>
            <a:r>
              <a:rPr sz="4800" spc="105" dirty="0">
                <a:solidFill>
                  <a:srgbClr val="E2F2F7"/>
                </a:solidFill>
              </a:rPr>
              <a:t>Dataset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3079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24A5DF"/>
                </a:solidFill>
              </a:rPr>
              <a:t>LSTM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295" dirty="0">
                <a:solidFill>
                  <a:srgbClr val="24A5DF"/>
                </a:solidFill>
              </a:rPr>
              <a:t> </a:t>
            </a:r>
            <a:r>
              <a:rPr sz="3200" spc="65" dirty="0">
                <a:solidFill>
                  <a:srgbClr val="24A5DF"/>
                </a:solidFill>
              </a:rPr>
              <a:t>Dataset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687923" y="4674925"/>
            <a:ext cx="2019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35" dirty="0">
                <a:solidFill>
                  <a:srgbClr val="24A5DF"/>
                </a:solidFill>
                <a:latin typeface="Arial"/>
                <a:cs typeface="Arial"/>
              </a:rPr>
              <a:t>17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122" y="1498755"/>
            <a:ext cx="6868795" cy="17113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spc="5" dirty="0">
                <a:latin typeface="Noto Sans CJK JP Black"/>
                <a:cs typeface="Noto Sans CJK JP Black"/>
              </a:rPr>
              <a:t>DL은 </a:t>
            </a:r>
            <a:r>
              <a:rPr sz="2000" spc="160" dirty="0">
                <a:latin typeface="Noto Sans CJK JP Black"/>
                <a:cs typeface="Noto Sans CJK JP Black"/>
              </a:rPr>
              <a:t>고차원의 데이터셋 구성이 가능하여 </a:t>
            </a:r>
            <a:r>
              <a:rPr sz="2000" spc="-130" dirty="0">
                <a:latin typeface="Noto Sans CJK JP Black"/>
                <a:cs typeface="Noto Sans CJK JP Black"/>
              </a:rPr>
              <a:t>ML </a:t>
            </a:r>
            <a:r>
              <a:rPr sz="2000" spc="160" dirty="0">
                <a:latin typeface="Noto Sans CJK JP Black"/>
                <a:cs typeface="Noto Sans CJK JP Black"/>
              </a:rPr>
              <a:t>적용과는 다른  차원의 데이터셋을</a:t>
            </a:r>
            <a:r>
              <a:rPr sz="2000" spc="24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적용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00">
              <a:latin typeface="Noto Sans CJK JP Black"/>
              <a:cs typeface="Noto Sans CJK JP Black"/>
            </a:endParaRPr>
          </a:p>
          <a:p>
            <a:pPr marL="12700" marR="154940" algn="just">
              <a:lnSpc>
                <a:spcPts val="2170"/>
              </a:lnSpc>
            </a:pPr>
            <a:r>
              <a:rPr sz="2000" spc="-114" dirty="0">
                <a:latin typeface="Noto Sans CJK JP Black"/>
                <a:cs typeface="Noto Sans CJK JP Black"/>
              </a:rPr>
              <a:t>Test </a:t>
            </a:r>
            <a:r>
              <a:rPr sz="2000" spc="-50" dirty="0">
                <a:latin typeface="Noto Sans CJK JP Black"/>
                <a:cs typeface="Noto Sans CJK JP Black"/>
              </a:rPr>
              <a:t>set의 </a:t>
            </a:r>
            <a:r>
              <a:rPr sz="2000" spc="120" dirty="0">
                <a:latin typeface="Noto Sans CJK JP Black"/>
                <a:cs typeface="Noto Sans CJK JP Black"/>
              </a:rPr>
              <a:t>경우, </a:t>
            </a:r>
            <a:r>
              <a:rPr sz="2000" spc="160" dirty="0">
                <a:latin typeface="Noto Sans CJK JP Black"/>
                <a:cs typeface="Noto Sans CJK JP Black"/>
              </a:rPr>
              <a:t>총 </a:t>
            </a:r>
            <a:r>
              <a:rPr sz="2000" spc="105" dirty="0">
                <a:latin typeface="Noto Sans CJK JP Black"/>
                <a:cs typeface="Noto Sans CJK JP Black"/>
              </a:rPr>
              <a:t>8시간의 </a:t>
            </a:r>
            <a:r>
              <a:rPr sz="2000" spc="160" dirty="0">
                <a:latin typeface="Noto Sans CJK JP Black"/>
                <a:cs typeface="Noto Sans CJK JP Black"/>
              </a:rPr>
              <a:t>데이터가 가운데 차원을 </a:t>
            </a:r>
            <a:r>
              <a:rPr sz="2000" spc="120" dirty="0">
                <a:latin typeface="Noto Sans CJK JP Black"/>
                <a:cs typeface="Noto Sans CJK JP Black"/>
              </a:rPr>
              <a:t>구성,  </a:t>
            </a:r>
            <a:r>
              <a:rPr sz="2000" spc="-105" dirty="0">
                <a:latin typeface="Noto Sans CJK JP Black"/>
                <a:cs typeface="Noto Sans CJK JP Black"/>
              </a:rPr>
              <a:t>Feature의 </a:t>
            </a:r>
            <a:r>
              <a:rPr sz="2000" spc="160" dirty="0">
                <a:latin typeface="Noto Sans CJK JP Black"/>
                <a:cs typeface="Noto Sans CJK JP Black"/>
              </a:rPr>
              <a:t>개수는 예측값의 종류가 </a:t>
            </a:r>
            <a:r>
              <a:rPr sz="2000" spc="-55" dirty="0">
                <a:latin typeface="Noto Sans CJK JP Black"/>
                <a:cs typeface="Noto Sans CJK JP Black"/>
              </a:rPr>
              <a:t>Close </a:t>
            </a:r>
            <a:r>
              <a:rPr sz="2000" spc="-125" dirty="0">
                <a:latin typeface="Noto Sans CJK JP Black"/>
                <a:cs typeface="Noto Sans CJK JP Black"/>
              </a:rPr>
              <a:t>Price </a:t>
            </a:r>
            <a:r>
              <a:rPr sz="2000" spc="160" dirty="0">
                <a:latin typeface="Noto Sans CJK JP Black"/>
                <a:cs typeface="Noto Sans CJK JP Black"/>
              </a:rPr>
              <a:t>한 개 임에  따라 </a:t>
            </a:r>
            <a:r>
              <a:rPr sz="2000" spc="85" dirty="0">
                <a:latin typeface="Noto Sans CJK JP Black"/>
                <a:cs typeface="Noto Sans CJK JP Black"/>
              </a:rPr>
              <a:t>1개의 </a:t>
            </a:r>
            <a:r>
              <a:rPr sz="2000" spc="-145" dirty="0">
                <a:latin typeface="Noto Sans CJK JP Black"/>
                <a:cs typeface="Noto Sans CJK JP Black"/>
              </a:rPr>
              <a:t>Feature </a:t>
            </a:r>
            <a:r>
              <a:rPr sz="2000" spc="160" dirty="0">
                <a:latin typeface="Noto Sans CJK JP Black"/>
                <a:cs typeface="Noto Sans CJK JP Black"/>
              </a:rPr>
              <a:t>만</a:t>
            </a:r>
            <a:r>
              <a:rPr sz="2000" spc="40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적용</a:t>
            </a:r>
            <a:endParaRPr sz="2000">
              <a:latin typeface="Noto Sans CJK JP Black"/>
              <a:cs typeface="Noto Sans CJK JP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474" y="3340103"/>
            <a:ext cx="8726170" cy="1257935"/>
            <a:chOff x="229474" y="3340103"/>
            <a:chExt cx="8726170" cy="1257935"/>
          </a:xfrm>
        </p:grpSpPr>
        <p:sp>
          <p:nvSpPr>
            <p:cNvPr id="6" name="object 6"/>
            <p:cNvSpPr/>
            <p:nvPr/>
          </p:nvSpPr>
          <p:spPr>
            <a:xfrm>
              <a:off x="229474" y="3340103"/>
              <a:ext cx="4109541" cy="8056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9016" y="3340118"/>
              <a:ext cx="4616290" cy="12573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2406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50" dirty="0">
                <a:solidFill>
                  <a:srgbClr val="E2F2F7"/>
                </a:solidFill>
              </a:rPr>
              <a:t>5.</a:t>
            </a:r>
            <a:r>
              <a:rPr sz="4800" spc="-335" dirty="0">
                <a:solidFill>
                  <a:srgbClr val="E2F2F7"/>
                </a:solidFill>
              </a:rPr>
              <a:t> </a:t>
            </a:r>
            <a:r>
              <a:rPr sz="4800" spc="65" dirty="0">
                <a:solidFill>
                  <a:srgbClr val="E2F2F7"/>
                </a:solidFill>
              </a:rPr>
              <a:t>LSTM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776971"/>
            <a:ext cx="9144000" cy="3081655"/>
            <a:chOff x="0" y="1776971"/>
            <a:chExt cx="9144000" cy="3081655"/>
          </a:xfrm>
        </p:grpSpPr>
        <p:sp>
          <p:nvSpPr>
            <p:cNvPr id="4" name="object 4"/>
            <p:cNvSpPr/>
            <p:nvPr/>
          </p:nvSpPr>
          <p:spPr>
            <a:xfrm>
              <a:off x="0" y="2625969"/>
              <a:ext cx="9143981" cy="22321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1748" y="1776971"/>
              <a:ext cx="8345108" cy="15895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3477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24A5DF"/>
                </a:solidFill>
              </a:rPr>
              <a:t>LSTM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310" dirty="0">
                <a:solidFill>
                  <a:srgbClr val="24A5DF"/>
                </a:solidFill>
              </a:rPr>
              <a:t> </a:t>
            </a:r>
            <a:r>
              <a:rPr sz="3200" spc="25" dirty="0">
                <a:solidFill>
                  <a:srgbClr val="24A5DF"/>
                </a:solidFill>
              </a:rPr>
              <a:t>Modelling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8626127" y="4680084"/>
            <a:ext cx="288925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110" dirty="0">
                <a:solidFill>
                  <a:srgbClr val="24A5DF"/>
                </a:solidFill>
                <a:latin typeface="Arial"/>
                <a:cs typeface="Arial"/>
              </a:rPr>
              <a:t>19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1836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24A5DF"/>
                </a:solidFill>
              </a:rPr>
              <a:t>Con</a:t>
            </a:r>
            <a:r>
              <a:rPr sz="3200" spc="10" dirty="0">
                <a:solidFill>
                  <a:srgbClr val="24A5DF"/>
                </a:solidFill>
              </a:rPr>
              <a:t>t</a:t>
            </a:r>
            <a:r>
              <a:rPr sz="3200" spc="95" dirty="0">
                <a:solidFill>
                  <a:srgbClr val="24A5DF"/>
                </a:solidFill>
              </a:rPr>
              <a:t>en</a:t>
            </a:r>
            <a:r>
              <a:rPr sz="3200" spc="25" dirty="0">
                <a:solidFill>
                  <a:srgbClr val="24A5DF"/>
                </a:solidFill>
              </a:rPr>
              <a:t>t</a:t>
            </a:r>
            <a:r>
              <a:rPr sz="3200" spc="-25" dirty="0">
                <a:solidFill>
                  <a:srgbClr val="24A5DF"/>
                </a:solidFill>
              </a:rPr>
              <a:t>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251801" y="929538"/>
            <a:ext cx="4611370" cy="28448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475"/>
              </a:spcBef>
              <a:tabLst>
                <a:tab pos="466725" algn="l"/>
              </a:tabLst>
            </a:pPr>
            <a:r>
              <a:rPr sz="2000" spc="-170" dirty="0">
                <a:solidFill>
                  <a:srgbClr val="24A5DF"/>
                </a:solidFill>
                <a:latin typeface="Arial"/>
                <a:cs typeface="Arial"/>
              </a:rPr>
              <a:t>1.	</a:t>
            </a:r>
            <a:r>
              <a:rPr sz="2000" spc="-110" dirty="0">
                <a:solidFill>
                  <a:srgbClr val="000B17"/>
                </a:solidFill>
                <a:latin typeface="Arial"/>
                <a:cs typeface="Arial"/>
              </a:rPr>
              <a:t>Introduction……………………………...</a:t>
            </a:r>
            <a:r>
              <a:rPr sz="2000" u="heavy" spc="-110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40" dirty="0">
                <a:solidFill>
                  <a:srgbClr val="24A5DF"/>
                </a:solidFill>
                <a:latin typeface="Arial"/>
                <a:cs typeface="Arial"/>
              </a:rPr>
              <a:t>2.	</a:t>
            </a:r>
            <a:r>
              <a:rPr sz="2000" spc="35" dirty="0">
                <a:solidFill>
                  <a:srgbClr val="000B17"/>
                </a:solidFill>
                <a:latin typeface="Arial"/>
                <a:cs typeface="Arial"/>
              </a:rPr>
              <a:t>DNN</a:t>
            </a:r>
            <a:r>
              <a:rPr sz="2000" spc="-45" dirty="0">
                <a:solidFill>
                  <a:srgbClr val="000B17"/>
                </a:solidFill>
                <a:latin typeface="Arial"/>
                <a:cs typeface="Arial"/>
              </a:rPr>
              <a:t> </a:t>
            </a:r>
            <a:r>
              <a:rPr sz="2000" spc="-175" dirty="0">
                <a:solidFill>
                  <a:srgbClr val="000B17"/>
                </a:solidFill>
                <a:latin typeface="Arial"/>
                <a:cs typeface="Arial"/>
              </a:rPr>
              <a:t>Dataset…………………………….</a:t>
            </a:r>
            <a:r>
              <a:rPr sz="2000" u="heavy" spc="-175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55" dirty="0">
                <a:solidFill>
                  <a:srgbClr val="24A5DF"/>
                </a:solidFill>
                <a:latin typeface="Arial"/>
                <a:cs typeface="Arial"/>
              </a:rPr>
              <a:t>3.	</a:t>
            </a:r>
            <a:r>
              <a:rPr sz="2000" spc="-250" dirty="0">
                <a:solidFill>
                  <a:srgbClr val="000B17"/>
                </a:solidFill>
                <a:latin typeface="Arial"/>
                <a:cs typeface="Arial"/>
              </a:rPr>
              <a:t>DNN………………………………………..</a:t>
            </a:r>
            <a:r>
              <a:rPr sz="2000" u="heavy" spc="-250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45" dirty="0">
                <a:solidFill>
                  <a:srgbClr val="24A5DF"/>
                </a:solidFill>
                <a:latin typeface="Arial"/>
                <a:cs typeface="Arial"/>
              </a:rPr>
              <a:t>4.	</a:t>
            </a:r>
            <a:r>
              <a:rPr sz="2000" spc="25" dirty="0">
                <a:solidFill>
                  <a:srgbClr val="000B17"/>
                </a:solidFill>
                <a:latin typeface="Arial"/>
                <a:cs typeface="Arial"/>
              </a:rPr>
              <a:t>LSTM</a:t>
            </a:r>
            <a:r>
              <a:rPr sz="2000" spc="-25" dirty="0">
                <a:solidFill>
                  <a:srgbClr val="000B17"/>
                </a:solidFill>
                <a:latin typeface="Arial"/>
                <a:cs typeface="Arial"/>
              </a:rPr>
              <a:t> </a:t>
            </a:r>
            <a:r>
              <a:rPr sz="2000" spc="-135" dirty="0">
                <a:solidFill>
                  <a:srgbClr val="000B17"/>
                </a:solidFill>
                <a:latin typeface="Arial"/>
                <a:cs typeface="Arial"/>
              </a:rPr>
              <a:t>Dataset………………………....</a:t>
            </a:r>
            <a:r>
              <a:rPr sz="2000" u="heavy" spc="-135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16</a:t>
            </a:r>
            <a:endParaRPr sz="20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20" dirty="0">
                <a:solidFill>
                  <a:srgbClr val="24A5DF"/>
                </a:solidFill>
                <a:latin typeface="Arial"/>
                <a:cs typeface="Arial"/>
              </a:rPr>
              <a:t>5.	</a:t>
            </a:r>
            <a:r>
              <a:rPr sz="2000" spc="-190" dirty="0">
                <a:solidFill>
                  <a:srgbClr val="000B17"/>
                </a:solidFill>
                <a:latin typeface="Arial"/>
                <a:cs typeface="Arial"/>
              </a:rPr>
              <a:t>LSTM………………………………..…....</a:t>
            </a:r>
            <a:r>
              <a:rPr sz="2000" u="heavy" spc="-190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18</a:t>
            </a:r>
            <a:endParaRPr sz="20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30" dirty="0">
                <a:solidFill>
                  <a:srgbClr val="24A5DF"/>
                </a:solidFill>
                <a:latin typeface="Arial"/>
                <a:cs typeface="Arial"/>
              </a:rPr>
              <a:t>6.	</a:t>
            </a:r>
            <a:r>
              <a:rPr sz="2000" spc="-165" dirty="0">
                <a:solidFill>
                  <a:srgbClr val="000B17"/>
                </a:solidFill>
                <a:latin typeface="Arial"/>
                <a:cs typeface="Arial"/>
              </a:rPr>
              <a:t>Seq2Seq………………………………...</a:t>
            </a:r>
            <a:r>
              <a:rPr sz="2000" u="heavy" spc="-165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23</a:t>
            </a:r>
            <a:endParaRPr sz="2000">
              <a:latin typeface="Arial"/>
              <a:cs typeface="Arial"/>
            </a:endParaRPr>
          </a:p>
          <a:p>
            <a:pPr marL="55244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-114" dirty="0">
                <a:solidFill>
                  <a:srgbClr val="24A5DF"/>
                </a:solidFill>
                <a:latin typeface="Arial"/>
                <a:cs typeface="Arial"/>
              </a:rPr>
              <a:t>7.	</a:t>
            </a:r>
            <a:r>
              <a:rPr sz="2000" spc="35" dirty="0">
                <a:solidFill>
                  <a:srgbClr val="000B17"/>
                </a:solidFill>
                <a:latin typeface="Arial"/>
                <a:cs typeface="Arial"/>
              </a:rPr>
              <a:t>Seq2Seq</a:t>
            </a:r>
            <a:r>
              <a:rPr sz="2000" spc="-60" dirty="0">
                <a:solidFill>
                  <a:srgbClr val="000B17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000B17"/>
                </a:solidFill>
                <a:latin typeface="Arial"/>
                <a:cs typeface="Arial"/>
              </a:rPr>
              <a:t>Model……………………...</a:t>
            </a:r>
            <a:r>
              <a:rPr sz="2000" u="heavy" spc="-130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28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375"/>
              </a:spcBef>
              <a:tabLst>
                <a:tab pos="466725" algn="l"/>
              </a:tabLst>
            </a:pPr>
            <a:r>
              <a:rPr sz="2000" spc="35" dirty="0">
                <a:solidFill>
                  <a:srgbClr val="24A5DF"/>
                </a:solidFill>
                <a:latin typeface="Arial"/>
                <a:cs typeface="Arial"/>
              </a:rPr>
              <a:t>8.	</a:t>
            </a:r>
            <a:r>
              <a:rPr sz="2000" spc="-130" dirty="0">
                <a:solidFill>
                  <a:srgbClr val="000B17"/>
                </a:solidFill>
                <a:latin typeface="Arial"/>
                <a:cs typeface="Arial"/>
              </a:rPr>
              <a:t>Conclusion……………………………..</a:t>
            </a:r>
            <a:r>
              <a:rPr sz="2000" u="heavy" spc="-130" dirty="0">
                <a:solidFill>
                  <a:srgbClr val="104499"/>
                </a:solidFill>
                <a:uFill>
                  <a:solidFill>
                    <a:srgbClr val="104499"/>
                  </a:solidFill>
                </a:uFill>
                <a:latin typeface="Arial"/>
                <a:cs typeface="Arial"/>
              </a:rPr>
              <a:t>36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1596" y="4674925"/>
            <a:ext cx="1282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80" dirty="0">
                <a:solidFill>
                  <a:srgbClr val="24A5DF"/>
                </a:solidFill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54770"/>
            <a:ext cx="9144000" cy="2707640"/>
            <a:chOff x="0" y="2154770"/>
            <a:chExt cx="9144000" cy="2707640"/>
          </a:xfrm>
        </p:grpSpPr>
        <p:sp>
          <p:nvSpPr>
            <p:cNvPr id="3" name="object 3"/>
            <p:cNvSpPr/>
            <p:nvPr/>
          </p:nvSpPr>
          <p:spPr>
            <a:xfrm>
              <a:off x="4491466" y="2154770"/>
              <a:ext cx="4088266" cy="2707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4223" y="2154770"/>
              <a:ext cx="4088291" cy="2707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25170" y="726177"/>
            <a:ext cx="3272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40" dirty="0">
                <a:solidFill>
                  <a:srgbClr val="24A5DF"/>
                </a:solidFill>
                <a:latin typeface="Arial"/>
                <a:cs typeface="Arial"/>
              </a:rPr>
              <a:t>LSTM </a:t>
            </a:r>
            <a:r>
              <a:rPr sz="3200" b="1" spc="425" dirty="0">
                <a:solidFill>
                  <a:srgbClr val="24A5DF"/>
                </a:solidFill>
                <a:latin typeface="Arial"/>
                <a:cs typeface="Arial"/>
              </a:rPr>
              <a:t>-</a:t>
            </a:r>
            <a:r>
              <a:rPr sz="3200" b="1" spc="-520" dirty="0">
                <a:solidFill>
                  <a:srgbClr val="24A5DF"/>
                </a:solidFill>
                <a:latin typeface="Arial"/>
                <a:cs typeface="Arial"/>
              </a:rPr>
              <a:t> </a:t>
            </a:r>
            <a:r>
              <a:rPr sz="320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훈련 결과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6127" y="4680084"/>
            <a:ext cx="288925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110" dirty="0">
                <a:solidFill>
                  <a:srgbClr val="24A5DF"/>
                </a:solidFill>
                <a:latin typeface="Arial"/>
                <a:cs typeface="Arial"/>
              </a:rPr>
              <a:t>20</a:t>
            </a:fld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122" y="1498755"/>
            <a:ext cx="2305050" cy="6064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z="2000" spc="-45" dirty="0">
                <a:latin typeface="Noto Sans CJK JP Black"/>
                <a:cs typeface="Noto Sans CJK JP Black"/>
              </a:rPr>
              <a:t>Loss </a:t>
            </a:r>
            <a:r>
              <a:rPr sz="2000" spc="-135" dirty="0">
                <a:latin typeface="Noto Sans CJK JP Black"/>
                <a:cs typeface="Noto Sans CJK JP Black"/>
              </a:rPr>
              <a:t>function: </a:t>
            </a:r>
            <a:r>
              <a:rPr sz="2000" spc="-55" dirty="0">
                <a:latin typeface="Noto Sans CJK JP Black"/>
                <a:cs typeface="Noto Sans CJK JP Black"/>
              </a:rPr>
              <a:t>MSE  </a:t>
            </a:r>
            <a:r>
              <a:rPr sz="2000" spc="-45" dirty="0">
                <a:latin typeface="Noto Sans CJK JP Black"/>
                <a:cs typeface="Noto Sans CJK JP Black"/>
              </a:rPr>
              <a:t>Loss </a:t>
            </a:r>
            <a:r>
              <a:rPr sz="2000" spc="30" dirty="0">
                <a:latin typeface="Noto Sans CJK JP Black"/>
                <a:cs typeface="Noto Sans CJK JP Black"/>
              </a:rPr>
              <a:t>&lt;</a:t>
            </a:r>
            <a:r>
              <a:rPr sz="2000" spc="25" dirty="0">
                <a:latin typeface="Noto Sans CJK JP Black"/>
                <a:cs typeface="Noto Sans CJK JP Black"/>
              </a:rPr>
              <a:t> </a:t>
            </a:r>
            <a:r>
              <a:rPr sz="2000" spc="-35" dirty="0">
                <a:latin typeface="Noto Sans CJK JP Black"/>
                <a:cs typeface="Noto Sans CJK JP Black"/>
              </a:rPr>
              <a:t>0.001</a:t>
            </a:r>
            <a:endParaRPr sz="20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370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24A5DF"/>
                </a:solidFill>
              </a:rPr>
              <a:t>LSTM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315" dirty="0">
                <a:solidFill>
                  <a:srgbClr val="24A5DF"/>
                </a:solidFill>
              </a:rPr>
              <a:t> </a:t>
            </a:r>
            <a:r>
              <a:rPr sz="3200" spc="-35" dirty="0">
                <a:solidFill>
                  <a:srgbClr val="24A5DF"/>
                </a:solidFill>
              </a:rPr>
              <a:t>BTC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25122" y="1498755"/>
            <a:ext cx="1873250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60" dirty="0">
                <a:latin typeface="Noto Sans CJK JP Black"/>
                <a:cs typeface="Noto Sans CJK JP Black"/>
              </a:rPr>
              <a:t>RMSE </a:t>
            </a:r>
            <a:r>
              <a:rPr sz="2000" spc="-50" dirty="0">
                <a:latin typeface="Noto Sans CJK JP Black"/>
                <a:cs typeface="Noto Sans CJK JP Black"/>
              </a:rPr>
              <a:t>=</a:t>
            </a:r>
            <a:r>
              <a:rPr sz="2000" dirty="0">
                <a:latin typeface="Noto Sans CJK JP Black"/>
                <a:cs typeface="Noto Sans CJK JP Black"/>
              </a:rPr>
              <a:t> </a:t>
            </a:r>
            <a:r>
              <a:rPr sz="2000" spc="-40" dirty="0">
                <a:latin typeface="Noto Sans CJK JP Black"/>
                <a:cs typeface="Noto Sans CJK JP Black"/>
              </a:rPr>
              <a:t>380.53</a:t>
            </a:r>
            <a:endParaRPr sz="2000">
              <a:latin typeface="Noto Sans CJK JP Black"/>
              <a:cs typeface="Noto Sans CJK JP Black"/>
            </a:endParaRPr>
          </a:p>
          <a:p>
            <a:pPr marL="12700">
              <a:lnSpc>
                <a:spcPts val="2285"/>
              </a:lnSpc>
            </a:pPr>
            <a:r>
              <a:rPr sz="2000" spc="-60" dirty="0">
                <a:latin typeface="Noto Sans CJK JP Black"/>
                <a:cs typeface="Noto Sans CJK JP Black"/>
              </a:rPr>
              <a:t>MAPE </a:t>
            </a:r>
            <a:r>
              <a:rPr sz="2000" spc="-50" dirty="0">
                <a:latin typeface="Noto Sans CJK JP Black"/>
                <a:cs typeface="Noto Sans CJK JP Black"/>
              </a:rPr>
              <a:t>=</a:t>
            </a:r>
            <a:r>
              <a:rPr sz="2000" spc="10" dirty="0">
                <a:latin typeface="Noto Sans CJK JP Black"/>
                <a:cs typeface="Noto Sans CJK JP Black"/>
              </a:rPr>
              <a:t> </a:t>
            </a:r>
            <a:r>
              <a:rPr sz="2000" spc="-50" dirty="0">
                <a:latin typeface="Noto Sans CJK JP Black"/>
                <a:cs typeface="Noto Sans CJK JP Black"/>
              </a:rPr>
              <a:t>0.85%</a:t>
            </a:r>
            <a:endParaRPr sz="2000">
              <a:latin typeface="Noto Sans CJK JP Black"/>
              <a:cs typeface="Noto Sans CJK JP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9573" y="2100620"/>
            <a:ext cx="8085455" cy="2890520"/>
            <a:chOff x="529573" y="2100620"/>
            <a:chExt cx="8085455" cy="2890520"/>
          </a:xfrm>
        </p:grpSpPr>
        <p:sp>
          <p:nvSpPr>
            <p:cNvPr id="5" name="object 5"/>
            <p:cNvSpPr/>
            <p:nvPr/>
          </p:nvSpPr>
          <p:spPr>
            <a:xfrm>
              <a:off x="529573" y="2100620"/>
              <a:ext cx="4192466" cy="28904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1940" y="2100620"/>
              <a:ext cx="4192466" cy="2890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26127" y="4680084"/>
            <a:ext cx="288925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110" dirty="0">
                <a:solidFill>
                  <a:srgbClr val="24A5DF"/>
                </a:solidFill>
                <a:latin typeface="Arial"/>
                <a:cs typeface="Arial"/>
              </a:rPr>
              <a:t>21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31394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24A5DF"/>
                </a:solidFill>
              </a:rPr>
              <a:t>LSTM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325" dirty="0">
                <a:solidFill>
                  <a:srgbClr val="24A5DF"/>
                </a:solidFill>
              </a:rPr>
              <a:t> </a:t>
            </a:r>
            <a:r>
              <a:rPr sz="3200" spc="100" dirty="0">
                <a:solidFill>
                  <a:srgbClr val="24A5DF"/>
                </a:solidFill>
              </a:rPr>
              <a:t>S&amp;P500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25122" y="1453225"/>
            <a:ext cx="704405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60" dirty="0">
                <a:latin typeface="Noto Sans CJK JP Black"/>
                <a:cs typeface="Noto Sans CJK JP Black"/>
              </a:rPr>
              <a:t>RMSE </a:t>
            </a:r>
            <a:r>
              <a:rPr sz="2000" spc="-50" dirty="0">
                <a:latin typeface="Noto Sans CJK JP Black"/>
                <a:cs typeface="Noto Sans CJK JP Black"/>
              </a:rPr>
              <a:t>= </a:t>
            </a:r>
            <a:r>
              <a:rPr sz="2000" spc="-35" dirty="0">
                <a:latin typeface="Noto Sans CJK JP Black"/>
                <a:cs typeface="Noto Sans CJK JP Black"/>
              </a:rPr>
              <a:t>30.23 </a:t>
            </a:r>
            <a:r>
              <a:rPr sz="2000" spc="-60" dirty="0">
                <a:latin typeface="Noto Sans CJK JP Black"/>
                <a:cs typeface="Noto Sans CJK JP Black"/>
              </a:rPr>
              <a:t>MAPE </a:t>
            </a:r>
            <a:r>
              <a:rPr sz="2000" spc="-50" dirty="0">
                <a:latin typeface="Noto Sans CJK JP Black"/>
                <a:cs typeface="Noto Sans CJK JP Black"/>
              </a:rPr>
              <a:t>=</a:t>
            </a:r>
            <a:r>
              <a:rPr sz="2000" dirty="0">
                <a:latin typeface="Noto Sans CJK JP Black"/>
                <a:cs typeface="Noto Sans CJK JP Black"/>
              </a:rPr>
              <a:t> </a:t>
            </a:r>
            <a:r>
              <a:rPr sz="2000" spc="-50" dirty="0">
                <a:latin typeface="Noto Sans CJK JP Black"/>
                <a:cs typeface="Noto Sans CJK JP Black"/>
              </a:rPr>
              <a:t>0.65%</a:t>
            </a:r>
            <a:endParaRPr sz="2000">
              <a:latin typeface="Noto Sans CJK JP Black"/>
              <a:cs typeface="Noto Sans CJK JP Black"/>
            </a:endParaRPr>
          </a:p>
          <a:p>
            <a:pPr marL="12700">
              <a:lnSpc>
                <a:spcPts val="2175"/>
              </a:lnSpc>
            </a:pPr>
            <a:r>
              <a:rPr sz="2000" spc="160" dirty="0">
                <a:latin typeface="Noto Sans CJK JP Black"/>
                <a:cs typeface="Noto Sans CJK JP Black"/>
              </a:rPr>
              <a:t>예측값이 실제값에 대해 </a:t>
            </a:r>
            <a:r>
              <a:rPr sz="2000" spc="-150" dirty="0">
                <a:latin typeface="Noto Sans CJK JP Black"/>
                <a:cs typeface="Noto Sans CJK JP Black"/>
              </a:rPr>
              <a:t>Shifting </a:t>
            </a:r>
            <a:r>
              <a:rPr sz="2000" spc="160" dirty="0">
                <a:latin typeface="Noto Sans CJK JP Black"/>
                <a:cs typeface="Noto Sans CJK JP Black"/>
              </a:rPr>
              <a:t>하는</a:t>
            </a:r>
            <a:r>
              <a:rPr sz="2000" spc="37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경향</a:t>
            </a:r>
            <a:endParaRPr sz="2000">
              <a:latin typeface="Noto Sans CJK JP Black"/>
              <a:cs typeface="Noto Sans CJK JP Black"/>
            </a:endParaRPr>
          </a:p>
          <a:p>
            <a:pPr marL="12700">
              <a:lnSpc>
                <a:spcPts val="2175"/>
              </a:lnSpc>
            </a:pPr>
            <a:r>
              <a:rPr sz="2000" spc="220" dirty="0">
                <a:latin typeface="Noto Sans CJK JP Black"/>
                <a:cs typeface="Noto Sans CJK JP Black"/>
              </a:rPr>
              <a:t>-&gt; </a:t>
            </a:r>
            <a:r>
              <a:rPr sz="2000" spc="-165" dirty="0">
                <a:latin typeface="Noto Sans CJK JP Black"/>
                <a:cs typeface="Noto Sans CJK JP Black"/>
              </a:rPr>
              <a:t>Network가 </a:t>
            </a:r>
            <a:r>
              <a:rPr sz="2000" spc="-114" dirty="0">
                <a:latin typeface="Noto Sans CJK JP Black"/>
                <a:cs typeface="Noto Sans CJK JP Black"/>
              </a:rPr>
              <a:t>Test </a:t>
            </a:r>
            <a:r>
              <a:rPr sz="2000" spc="-100" dirty="0">
                <a:latin typeface="Noto Sans CJK JP Black"/>
                <a:cs typeface="Noto Sans CJK JP Black"/>
              </a:rPr>
              <a:t>Data </a:t>
            </a:r>
            <a:r>
              <a:rPr sz="2000" spc="160" dirty="0">
                <a:latin typeface="Noto Sans CJK JP Black"/>
                <a:cs typeface="Noto Sans CJK JP Black"/>
              </a:rPr>
              <a:t>를 </a:t>
            </a:r>
            <a:r>
              <a:rPr sz="2000" spc="-145" dirty="0">
                <a:latin typeface="Noto Sans CJK JP Black"/>
                <a:cs typeface="Noto Sans CJK JP Black"/>
              </a:rPr>
              <a:t>Mimicking </a:t>
            </a:r>
            <a:r>
              <a:rPr sz="2000" spc="160" dirty="0">
                <a:latin typeface="Noto Sans CJK JP Black"/>
                <a:cs typeface="Noto Sans CJK JP Black"/>
              </a:rPr>
              <a:t>하는 것으로</a:t>
            </a:r>
            <a:r>
              <a:rPr sz="2000" spc="29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추측</a:t>
            </a:r>
            <a:endParaRPr sz="2000">
              <a:latin typeface="Noto Sans CJK JP Black"/>
              <a:cs typeface="Noto Sans CJK JP Black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sz="2000" spc="220" dirty="0">
                <a:latin typeface="Noto Sans CJK JP Black"/>
                <a:cs typeface="Noto Sans CJK JP Black"/>
              </a:rPr>
              <a:t>-&gt; </a:t>
            </a:r>
            <a:r>
              <a:rPr sz="2000" spc="-110" dirty="0">
                <a:latin typeface="Noto Sans CJK JP Black"/>
                <a:cs typeface="Noto Sans CJK JP Black"/>
              </a:rPr>
              <a:t>multi-step </a:t>
            </a:r>
            <a:r>
              <a:rPr sz="2000" spc="-105" dirty="0">
                <a:latin typeface="Noto Sans CJK JP Black"/>
                <a:cs typeface="Noto Sans CJK JP Black"/>
              </a:rPr>
              <a:t>forecast </a:t>
            </a:r>
            <a:r>
              <a:rPr sz="2000" spc="160" dirty="0">
                <a:latin typeface="Noto Sans CJK JP Black"/>
                <a:cs typeface="Noto Sans CJK JP Black"/>
              </a:rPr>
              <a:t>를 활용한 </a:t>
            </a:r>
            <a:r>
              <a:rPr sz="2000" spc="-65" dirty="0">
                <a:latin typeface="Noto Sans CJK JP Black"/>
                <a:cs typeface="Noto Sans CJK JP Black"/>
              </a:rPr>
              <a:t>Seq2Seq </a:t>
            </a:r>
            <a:r>
              <a:rPr sz="2000" spc="160" dirty="0">
                <a:latin typeface="Noto Sans CJK JP Black"/>
                <a:cs typeface="Noto Sans CJK JP Black"/>
              </a:rPr>
              <a:t>모델로 문제 해결  시도</a:t>
            </a:r>
            <a:endParaRPr sz="2000">
              <a:latin typeface="Noto Sans CJK JP Black"/>
              <a:cs typeface="Noto Sans CJK JP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2723" y="2612569"/>
            <a:ext cx="7435850" cy="2531110"/>
            <a:chOff x="772723" y="2612569"/>
            <a:chExt cx="7435850" cy="2531110"/>
          </a:xfrm>
        </p:grpSpPr>
        <p:sp>
          <p:nvSpPr>
            <p:cNvPr id="5" name="object 5"/>
            <p:cNvSpPr/>
            <p:nvPr/>
          </p:nvSpPr>
          <p:spPr>
            <a:xfrm>
              <a:off x="772723" y="2615694"/>
              <a:ext cx="3873242" cy="25277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5166" y="2612569"/>
              <a:ext cx="3873242" cy="25277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26127" y="4680084"/>
            <a:ext cx="288925" cy="225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300" b="1" spc="110" dirty="0">
                <a:solidFill>
                  <a:srgbClr val="24A5DF"/>
                </a:solidFill>
                <a:latin typeface="Arial"/>
                <a:cs typeface="Arial"/>
              </a:rPr>
              <a:t>22</a:t>
            </a:fld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3369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75" dirty="0">
                <a:solidFill>
                  <a:srgbClr val="E2F2F7"/>
                </a:solidFill>
              </a:rPr>
              <a:t>6.</a:t>
            </a:r>
            <a:r>
              <a:rPr sz="4800" spc="-320" dirty="0">
                <a:solidFill>
                  <a:srgbClr val="E2F2F7"/>
                </a:solidFill>
              </a:rPr>
              <a:t> </a:t>
            </a:r>
            <a:r>
              <a:rPr sz="4800" spc="80" dirty="0">
                <a:solidFill>
                  <a:srgbClr val="E2F2F7"/>
                </a:solidFill>
              </a:rPr>
              <a:t>Seq2Seq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4665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 </a:t>
            </a:r>
            <a:r>
              <a:rPr sz="3200" spc="100" dirty="0">
                <a:solidFill>
                  <a:srgbClr val="24A5DF"/>
                </a:solidFill>
              </a:rPr>
              <a:t>(LSTM</a:t>
            </a:r>
            <a:r>
              <a:rPr sz="3200" b="0" spc="100" dirty="0">
                <a:solidFill>
                  <a:srgbClr val="24A5DF"/>
                </a:solidFill>
                <a:latin typeface="Noto Sans CJK JP Black"/>
                <a:cs typeface="Noto Sans CJK JP Black"/>
              </a:rPr>
              <a:t>의</a:t>
            </a:r>
            <a:r>
              <a:rPr sz="3200" b="0" spc="-155" dirty="0">
                <a:solidFill>
                  <a:srgbClr val="24A5DF"/>
                </a:solidFill>
                <a:latin typeface="Noto Sans CJK JP Black"/>
                <a:cs typeface="Noto Sans CJK JP Black"/>
              </a:rPr>
              <a:t> </a:t>
            </a:r>
            <a:r>
              <a:rPr sz="3200" b="0" spc="229" dirty="0">
                <a:solidFill>
                  <a:srgbClr val="24A5DF"/>
                </a:solidFill>
                <a:latin typeface="Noto Sans CJK JP Black"/>
                <a:cs typeface="Noto Sans CJK JP Black"/>
              </a:rPr>
              <a:t>구조</a:t>
            </a:r>
            <a:r>
              <a:rPr sz="3200" spc="229" dirty="0">
                <a:solidFill>
                  <a:srgbClr val="24A5DF"/>
                </a:solidFill>
              </a:rPr>
              <a:t>)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122" y="1453225"/>
            <a:ext cx="672147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170" dirty="0">
                <a:latin typeface="Noto Sans CJK JP Black"/>
                <a:cs typeface="Noto Sans CJK JP Black"/>
              </a:rPr>
              <a:t>output: </a:t>
            </a:r>
            <a:r>
              <a:rPr sz="2000" spc="-150" dirty="0">
                <a:latin typeface="Noto Sans CJK JP Black"/>
                <a:cs typeface="Noto Sans CJK JP Black"/>
              </a:rPr>
              <a:t>hidden </a:t>
            </a:r>
            <a:r>
              <a:rPr sz="2000" spc="-135" dirty="0">
                <a:latin typeface="Noto Sans CJK JP Black"/>
                <a:cs typeface="Noto Sans CJK JP Black"/>
              </a:rPr>
              <a:t>state </a:t>
            </a:r>
            <a:r>
              <a:rPr sz="2000" spc="-130" dirty="0">
                <a:latin typeface="Noto Sans CJK JP Black"/>
                <a:cs typeface="Noto Sans CJK JP Black"/>
              </a:rPr>
              <a:t>&amp; </a:t>
            </a:r>
            <a:r>
              <a:rPr sz="2000" spc="-114" dirty="0">
                <a:latin typeface="Noto Sans CJK JP Black"/>
                <a:cs typeface="Noto Sans CJK JP Black"/>
              </a:rPr>
              <a:t>cell</a:t>
            </a:r>
            <a:r>
              <a:rPr sz="2000" spc="10" dirty="0">
                <a:latin typeface="Noto Sans CJK JP Black"/>
                <a:cs typeface="Noto Sans CJK JP Black"/>
              </a:rPr>
              <a:t> </a:t>
            </a:r>
            <a:r>
              <a:rPr sz="2000" spc="-135" dirty="0">
                <a:latin typeface="Noto Sans CJK JP Black"/>
                <a:cs typeface="Noto Sans CJK JP Black"/>
              </a:rPr>
              <a:t>state</a:t>
            </a:r>
            <a:endParaRPr sz="2000">
              <a:latin typeface="Noto Sans CJK JP Black"/>
              <a:cs typeface="Noto Sans CJK JP Black"/>
            </a:endParaRPr>
          </a:p>
          <a:p>
            <a:pPr marL="12700" marR="5080">
              <a:lnSpc>
                <a:spcPts val="2170"/>
              </a:lnSpc>
              <a:spcBef>
                <a:spcPts val="150"/>
              </a:spcBef>
            </a:pPr>
            <a:r>
              <a:rPr sz="2000" spc="160" dirty="0">
                <a:latin typeface="Noto Sans CJK JP Black"/>
                <a:cs typeface="Noto Sans CJK JP Black"/>
              </a:rPr>
              <a:t>다음 </a:t>
            </a:r>
            <a:r>
              <a:rPr sz="2000" spc="-170" dirty="0">
                <a:latin typeface="Noto Sans CJK JP Black"/>
                <a:cs typeface="Noto Sans CJK JP Black"/>
              </a:rPr>
              <a:t>time </a:t>
            </a:r>
            <a:r>
              <a:rPr sz="2000" spc="-114" dirty="0">
                <a:latin typeface="Noto Sans CJK JP Black"/>
                <a:cs typeface="Noto Sans CJK JP Black"/>
              </a:rPr>
              <a:t>stamp </a:t>
            </a:r>
            <a:r>
              <a:rPr sz="2000" spc="160" dirty="0">
                <a:latin typeface="Noto Sans CJK JP Black"/>
                <a:cs typeface="Noto Sans CJK JP Black"/>
              </a:rPr>
              <a:t>시점의 </a:t>
            </a:r>
            <a:r>
              <a:rPr sz="2000" spc="-180" dirty="0">
                <a:latin typeface="Noto Sans CJK JP Black"/>
                <a:cs typeface="Noto Sans CJK JP Black"/>
              </a:rPr>
              <a:t>layer</a:t>
            </a:r>
            <a:r>
              <a:rPr sz="2000" spc="9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로 두 개의 </a:t>
            </a:r>
            <a:r>
              <a:rPr sz="2000" spc="-190" dirty="0">
                <a:latin typeface="Noto Sans CJK JP Black"/>
                <a:cs typeface="Noto Sans CJK JP Black"/>
              </a:rPr>
              <a:t>output </a:t>
            </a:r>
            <a:r>
              <a:rPr sz="2000" spc="160" dirty="0">
                <a:latin typeface="Noto Sans CJK JP Black"/>
                <a:cs typeface="Noto Sans CJK JP Black"/>
              </a:rPr>
              <a:t>이 그대로  전달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822" y="2284370"/>
            <a:ext cx="5870038" cy="24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80" dirty="0">
                <a:solidFill>
                  <a:srgbClr val="24A5DF"/>
                </a:solidFill>
              </a:rPr>
              <a:t>24</a:t>
            </a:fld>
            <a:endParaRPr spc="80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72" y="2632144"/>
            <a:ext cx="6027162" cy="2511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5706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 </a:t>
            </a:r>
            <a:r>
              <a:rPr sz="3200" spc="90" dirty="0">
                <a:solidFill>
                  <a:srgbClr val="24A5DF"/>
                </a:solidFill>
              </a:rPr>
              <a:t>(LSTM-forget</a:t>
            </a:r>
            <a:r>
              <a:rPr sz="3200" spc="-335" dirty="0">
                <a:solidFill>
                  <a:srgbClr val="24A5DF"/>
                </a:solidFill>
              </a:rPr>
              <a:t> </a:t>
            </a:r>
            <a:r>
              <a:rPr sz="3200" spc="105" dirty="0">
                <a:solidFill>
                  <a:srgbClr val="24A5DF"/>
                </a:solidFill>
              </a:rPr>
              <a:t>gate)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80" dirty="0">
                <a:solidFill>
                  <a:srgbClr val="24A5DF"/>
                </a:solidFill>
              </a:rPr>
              <a:t>25</a:t>
            </a:fld>
            <a:endParaRPr spc="80" dirty="0">
              <a:solidFill>
                <a:srgbClr val="24A5D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382" y="1461862"/>
            <a:ext cx="708850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indent="-340995">
              <a:lnSpc>
                <a:spcPts val="1725"/>
              </a:lnSpc>
              <a:spcBef>
                <a:spcPts val="100"/>
              </a:spcBef>
              <a:buChar char="-"/>
              <a:tabLst>
                <a:tab pos="353060" algn="l"/>
                <a:tab pos="353695" algn="l"/>
              </a:tabLst>
            </a:pPr>
            <a:r>
              <a:rPr sz="1500" spc="40" dirty="0">
                <a:latin typeface="Noto Sans CJK JP Black"/>
                <a:cs typeface="Noto Sans CJK JP Black"/>
              </a:rPr>
              <a:t>t-1의 </a:t>
            </a:r>
            <a:r>
              <a:rPr sz="1500" spc="-114" dirty="0">
                <a:latin typeface="Noto Sans CJK JP Black"/>
                <a:cs typeface="Noto Sans CJK JP Black"/>
              </a:rPr>
              <a:t>hidden </a:t>
            </a:r>
            <a:r>
              <a:rPr sz="1500" spc="-100" dirty="0">
                <a:latin typeface="Noto Sans CJK JP Black"/>
                <a:cs typeface="Noto Sans CJK JP Black"/>
              </a:rPr>
              <a:t>state </a:t>
            </a:r>
            <a:r>
              <a:rPr sz="1500" spc="120" dirty="0">
                <a:latin typeface="Noto Sans CJK JP Black"/>
                <a:cs typeface="Noto Sans CJK JP Black"/>
              </a:rPr>
              <a:t>와 </a:t>
            </a:r>
            <a:r>
              <a:rPr sz="1500" spc="-45" dirty="0">
                <a:latin typeface="Noto Sans CJK JP Black"/>
                <a:cs typeface="Noto Sans CJK JP Black"/>
              </a:rPr>
              <a:t>t의 </a:t>
            </a:r>
            <a:r>
              <a:rPr sz="1500" spc="-180" dirty="0">
                <a:latin typeface="Noto Sans CJK JP Black"/>
                <a:cs typeface="Noto Sans CJK JP Black"/>
              </a:rPr>
              <a:t>x </a:t>
            </a:r>
            <a:r>
              <a:rPr sz="1500" spc="120" dirty="0">
                <a:latin typeface="Noto Sans CJK JP Black"/>
                <a:cs typeface="Noto Sans CJK JP Black"/>
              </a:rPr>
              <a:t>데이터를 통해 </a:t>
            </a:r>
            <a:r>
              <a:rPr sz="1500" spc="-120" dirty="0">
                <a:latin typeface="Noto Sans CJK JP Black"/>
                <a:cs typeface="Noto Sans CJK JP Black"/>
              </a:rPr>
              <a:t>weight, </a:t>
            </a:r>
            <a:r>
              <a:rPr sz="1500" spc="-70" dirty="0">
                <a:latin typeface="Noto Sans CJK JP Black"/>
                <a:cs typeface="Noto Sans CJK JP Black"/>
              </a:rPr>
              <a:t>bias </a:t>
            </a:r>
            <a:r>
              <a:rPr sz="1500" spc="120" dirty="0">
                <a:latin typeface="Noto Sans CJK JP Black"/>
                <a:cs typeface="Noto Sans CJK JP Black"/>
              </a:rPr>
              <a:t>를</a:t>
            </a:r>
            <a:r>
              <a:rPr sz="1500" spc="29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계산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650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-85" dirty="0">
                <a:latin typeface="Noto Sans CJK JP Black"/>
                <a:cs typeface="Noto Sans CJK JP Black"/>
              </a:rPr>
              <a:t>Sigmoid </a:t>
            </a:r>
            <a:r>
              <a:rPr sz="1500" spc="120" dirty="0">
                <a:latin typeface="Noto Sans CJK JP Black"/>
                <a:cs typeface="Noto Sans CJK JP Black"/>
              </a:rPr>
              <a:t>적용 </a:t>
            </a:r>
            <a:r>
              <a:rPr sz="1500" spc="20" dirty="0">
                <a:latin typeface="Noto Sans CJK JP Black"/>
                <a:cs typeface="Noto Sans CJK JP Black"/>
              </a:rPr>
              <a:t>&gt; </a:t>
            </a:r>
            <a:r>
              <a:rPr sz="1500" spc="65" dirty="0">
                <a:latin typeface="Noto Sans CJK JP Black"/>
                <a:cs typeface="Noto Sans CJK JP Black"/>
              </a:rPr>
              <a:t>0~1 </a:t>
            </a:r>
            <a:r>
              <a:rPr sz="1500" spc="120" dirty="0">
                <a:latin typeface="Noto Sans CJK JP Black"/>
                <a:cs typeface="Noto Sans CJK JP Black"/>
              </a:rPr>
              <a:t>사이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결과값</a:t>
            </a:r>
            <a:endParaRPr sz="1500">
              <a:latin typeface="Noto Sans CJK JP Black"/>
              <a:cs typeface="Noto Sans CJK JP Black"/>
            </a:endParaRPr>
          </a:p>
          <a:p>
            <a:pPr marL="353060" marR="5080" indent="-353060">
              <a:lnSpc>
                <a:spcPts val="1650"/>
              </a:lnSpc>
              <a:spcBef>
                <a:spcPts val="105"/>
              </a:spcBef>
              <a:buChar char="-"/>
              <a:tabLst>
                <a:tab pos="353060" algn="l"/>
                <a:tab pos="353695" algn="l"/>
              </a:tabLst>
            </a:pPr>
            <a:r>
              <a:rPr sz="1500" spc="65" dirty="0">
                <a:latin typeface="Noto Sans CJK JP Black"/>
                <a:cs typeface="Noto Sans CJK JP Black"/>
              </a:rPr>
              <a:t>0~1 </a:t>
            </a:r>
            <a:r>
              <a:rPr sz="1500" spc="120" dirty="0">
                <a:latin typeface="Noto Sans CJK JP Black"/>
                <a:cs typeface="Noto Sans CJK JP Black"/>
              </a:rPr>
              <a:t>사이의 결과값과 </a:t>
            </a:r>
            <a:r>
              <a:rPr sz="1500" spc="20" dirty="0">
                <a:latin typeface="Noto Sans CJK JP Black"/>
                <a:cs typeface="Noto Sans CJK JP Black"/>
              </a:rPr>
              <a:t>t-1 </a:t>
            </a:r>
            <a:r>
              <a:rPr sz="1500" spc="-90" dirty="0">
                <a:latin typeface="Noto Sans CJK JP Black"/>
                <a:cs typeface="Noto Sans CJK JP Black"/>
              </a:rPr>
              <a:t>cell </a:t>
            </a:r>
            <a:r>
              <a:rPr sz="1500" spc="-100" dirty="0">
                <a:latin typeface="Noto Sans CJK JP Black"/>
                <a:cs typeface="Noto Sans CJK JP Black"/>
              </a:rPr>
              <a:t>state </a:t>
            </a:r>
            <a:r>
              <a:rPr sz="1500" spc="120" dirty="0">
                <a:latin typeface="Noto Sans CJK JP Black"/>
                <a:cs typeface="Noto Sans CJK JP Black"/>
              </a:rPr>
              <a:t>값의 행렬곱을 통해 기억 유지 정도를 결정  </a:t>
            </a:r>
            <a:r>
              <a:rPr sz="1500" spc="-35" dirty="0">
                <a:latin typeface="Noto Sans CJK JP Black"/>
                <a:cs typeface="Noto Sans CJK JP Black"/>
              </a:rPr>
              <a:t>(0: </a:t>
            </a:r>
            <a:r>
              <a:rPr sz="1500" spc="-90" dirty="0">
                <a:latin typeface="Noto Sans CJK JP Black"/>
                <a:cs typeface="Noto Sans CJK JP Black"/>
              </a:rPr>
              <a:t>forget, </a:t>
            </a:r>
            <a:r>
              <a:rPr sz="1500" spc="-30" dirty="0">
                <a:latin typeface="Noto Sans CJK JP Black"/>
                <a:cs typeface="Noto Sans CJK JP Black"/>
              </a:rPr>
              <a:t>1: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-90" dirty="0">
                <a:latin typeface="Noto Sans CJK JP Black"/>
                <a:cs typeface="Noto Sans CJK JP Black"/>
              </a:rPr>
              <a:t>keep)</a:t>
            </a:r>
            <a:endParaRPr sz="15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72" y="2695969"/>
            <a:ext cx="6260412" cy="2447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6463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 </a:t>
            </a:r>
            <a:r>
              <a:rPr sz="3200" spc="45" dirty="0">
                <a:solidFill>
                  <a:srgbClr val="24A5DF"/>
                </a:solidFill>
              </a:rPr>
              <a:t>(input </a:t>
            </a:r>
            <a:r>
              <a:rPr sz="3200" spc="85" dirty="0">
                <a:solidFill>
                  <a:srgbClr val="24A5DF"/>
                </a:solidFill>
              </a:rPr>
              <a:t>gate </a:t>
            </a:r>
            <a:r>
              <a:rPr sz="3200" spc="-195" dirty="0">
                <a:solidFill>
                  <a:srgbClr val="24A5DF"/>
                </a:solidFill>
              </a:rPr>
              <a:t>&amp; </a:t>
            </a:r>
            <a:r>
              <a:rPr sz="3200" spc="15" dirty="0">
                <a:solidFill>
                  <a:srgbClr val="24A5DF"/>
                </a:solidFill>
              </a:rPr>
              <a:t>cell</a:t>
            </a:r>
            <a:r>
              <a:rPr sz="3200" spc="-540" dirty="0">
                <a:solidFill>
                  <a:srgbClr val="24A5DF"/>
                </a:solidFill>
              </a:rPr>
              <a:t> </a:t>
            </a:r>
            <a:r>
              <a:rPr sz="3200" spc="100" dirty="0">
                <a:solidFill>
                  <a:srgbClr val="24A5DF"/>
                </a:solidFill>
              </a:rPr>
              <a:t>state)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80" dirty="0">
                <a:solidFill>
                  <a:srgbClr val="24A5DF"/>
                </a:solidFill>
              </a:rPr>
              <a:t>26</a:t>
            </a:fld>
            <a:endParaRPr spc="80" dirty="0">
              <a:solidFill>
                <a:srgbClr val="24A5D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058" y="1461862"/>
            <a:ext cx="617601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indent="-340995">
              <a:lnSpc>
                <a:spcPts val="1725"/>
              </a:lnSpc>
              <a:spcBef>
                <a:spcPts val="100"/>
              </a:spcBef>
              <a:buChar char="-"/>
              <a:tabLst>
                <a:tab pos="353060" algn="l"/>
                <a:tab pos="353695" algn="l"/>
              </a:tabLst>
            </a:pPr>
            <a:r>
              <a:rPr sz="1500" spc="-100" dirty="0">
                <a:latin typeface="Noto Sans CJK JP Black"/>
                <a:cs typeface="Noto Sans CJK JP Black"/>
              </a:rPr>
              <a:t>Hidden </a:t>
            </a:r>
            <a:r>
              <a:rPr sz="1500" spc="-55" dirty="0">
                <a:latin typeface="Noto Sans CJK JP Black"/>
                <a:cs typeface="Noto Sans CJK JP Black"/>
              </a:rPr>
              <a:t>state(t-1) </a:t>
            </a:r>
            <a:r>
              <a:rPr sz="1500" spc="-95" dirty="0">
                <a:latin typeface="Noto Sans CJK JP Black"/>
                <a:cs typeface="Noto Sans CJK JP Black"/>
              </a:rPr>
              <a:t>&amp; X(t) </a:t>
            </a:r>
            <a:r>
              <a:rPr sz="1500" spc="20" dirty="0">
                <a:latin typeface="Noto Sans CJK JP Black"/>
                <a:cs typeface="Noto Sans CJK JP Black"/>
              </a:rPr>
              <a:t>&gt; </a:t>
            </a:r>
            <a:r>
              <a:rPr sz="1500" spc="-85" dirty="0">
                <a:latin typeface="Noto Sans CJK JP Black"/>
                <a:cs typeface="Noto Sans CJK JP Black"/>
              </a:rPr>
              <a:t>sigmoid </a:t>
            </a:r>
            <a:r>
              <a:rPr sz="1500" spc="20" dirty="0">
                <a:latin typeface="Noto Sans CJK JP Black"/>
                <a:cs typeface="Noto Sans CJK JP Black"/>
              </a:rPr>
              <a:t>&gt;</a:t>
            </a:r>
            <a:r>
              <a:rPr sz="1500" spc="-185" dirty="0">
                <a:latin typeface="Noto Sans CJK JP Black"/>
                <a:cs typeface="Noto Sans CJK JP Black"/>
              </a:rPr>
              <a:t> </a:t>
            </a:r>
            <a:r>
              <a:rPr sz="1500" spc="65" dirty="0">
                <a:latin typeface="Noto Sans CJK JP Black"/>
                <a:cs typeface="Noto Sans CJK JP Black"/>
              </a:rPr>
              <a:t>0~1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650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-135" dirty="0">
                <a:latin typeface="Noto Sans CJK JP Black"/>
                <a:cs typeface="Noto Sans CJK JP Black"/>
              </a:rPr>
              <a:t>tanh </a:t>
            </a:r>
            <a:r>
              <a:rPr sz="1500" spc="-95" dirty="0">
                <a:latin typeface="Noto Sans CJK JP Black"/>
                <a:cs typeface="Noto Sans CJK JP Black"/>
              </a:rPr>
              <a:t>applied </a:t>
            </a:r>
            <a:r>
              <a:rPr sz="1500" spc="-75" dirty="0">
                <a:latin typeface="Noto Sans CJK JP Black"/>
                <a:cs typeface="Noto Sans CJK JP Black"/>
              </a:rPr>
              <a:t>Cell</a:t>
            </a:r>
            <a:r>
              <a:rPr sz="1500" spc="15" dirty="0">
                <a:latin typeface="Noto Sans CJK JP Black"/>
                <a:cs typeface="Noto Sans CJK JP Black"/>
              </a:rPr>
              <a:t> </a:t>
            </a:r>
            <a:r>
              <a:rPr sz="1500" spc="-100" dirty="0">
                <a:latin typeface="Noto Sans CJK JP Black"/>
                <a:cs typeface="Noto Sans CJK JP Black"/>
              </a:rPr>
              <a:t>state(t)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650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120" dirty="0">
                <a:latin typeface="Noto Sans CJK JP Black"/>
                <a:cs typeface="Noto Sans CJK JP Black"/>
              </a:rPr>
              <a:t>두 값의</a:t>
            </a:r>
            <a:r>
              <a:rPr sz="1500" spc="18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행렬곱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725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-100" dirty="0">
                <a:latin typeface="Noto Sans CJK JP Black"/>
                <a:cs typeface="Noto Sans CJK JP Black"/>
              </a:rPr>
              <a:t>Forget </a:t>
            </a:r>
            <a:r>
              <a:rPr sz="1500" spc="-85" dirty="0">
                <a:latin typeface="Noto Sans CJK JP Black"/>
                <a:cs typeface="Noto Sans CJK JP Black"/>
              </a:rPr>
              <a:t>gate </a:t>
            </a:r>
            <a:r>
              <a:rPr sz="1500" spc="120" dirty="0">
                <a:latin typeface="Noto Sans CJK JP Black"/>
                <a:cs typeface="Noto Sans CJK JP Black"/>
              </a:rPr>
              <a:t>지난 </a:t>
            </a:r>
            <a:r>
              <a:rPr sz="1500" spc="5" dirty="0">
                <a:latin typeface="Noto Sans CJK JP Black"/>
                <a:cs typeface="Noto Sans CJK JP Black"/>
              </a:rPr>
              <a:t>C(t-1) </a:t>
            </a:r>
            <a:r>
              <a:rPr sz="1500" spc="120" dirty="0">
                <a:latin typeface="Noto Sans CJK JP Black"/>
                <a:cs typeface="Noto Sans CJK JP Black"/>
              </a:rPr>
              <a:t>과 위의 행렬곱 값의 합 </a:t>
            </a:r>
            <a:r>
              <a:rPr sz="1500" spc="-40" dirty="0">
                <a:latin typeface="Noto Sans CJK JP Black"/>
                <a:cs typeface="Noto Sans CJK JP Black"/>
              </a:rPr>
              <a:t>= </a:t>
            </a:r>
            <a:r>
              <a:rPr sz="1500" spc="-75" dirty="0">
                <a:latin typeface="Noto Sans CJK JP Black"/>
                <a:cs typeface="Noto Sans CJK JP Black"/>
              </a:rPr>
              <a:t>Cell </a:t>
            </a:r>
            <a:r>
              <a:rPr sz="1500" spc="-100" dirty="0">
                <a:latin typeface="Noto Sans CJK JP Black"/>
                <a:cs typeface="Noto Sans CJK JP Black"/>
              </a:rPr>
              <a:t>state</a:t>
            </a:r>
            <a:r>
              <a:rPr sz="1500" spc="-60" dirty="0">
                <a:latin typeface="Noto Sans CJK JP Black"/>
                <a:cs typeface="Noto Sans CJK JP Black"/>
              </a:rPr>
              <a:t> </a:t>
            </a:r>
            <a:r>
              <a:rPr sz="1500" spc="-145" dirty="0">
                <a:latin typeface="Noto Sans CJK JP Black"/>
                <a:cs typeface="Noto Sans CJK JP Black"/>
              </a:rPr>
              <a:t>output</a:t>
            </a:r>
            <a:endParaRPr sz="15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925" y="2538619"/>
            <a:ext cx="6296384" cy="2604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5815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 </a:t>
            </a:r>
            <a:r>
              <a:rPr sz="3200" spc="85" dirty="0">
                <a:solidFill>
                  <a:srgbClr val="24A5DF"/>
                </a:solidFill>
              </a:rPr>
              <a:t>(LSTM-output</a:t>
            </a:r>
            <a:r>
              <a:rPr sz="3200" spc="-295" dirty="0">
                <a:solidFill>
                  <a:srgbClr val="24A5DF"/>
                </a:solidFill>
              </a:rPr>
              <a:t> </a:t>
            </a:r>
            <a:r>
              <a:rPr sz="3200" spc="105" dirty="0">
                <a:solidFill>
                  <a:srgbClr val="24A5DF"/>
                </a:solidFill>
              </a:rPr>
              <a:t>gate)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80" dirty="0">
                <a:solidFill>
                  <a:srgbClr val="24A5DF"/>
                </a:solidFill>
              </a:rPr>
              <a:t>27</a:t>
            </a:fld>
            <a:endParaRPr spc="80" dirty="0">
              <a:solidFill>
                <a:srgbClr val="24A5D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683" y="1461862"/>
            <a:ext cx="731139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indent="-340995">
              <a:lnSpc>
                <a:spcPts val="1725"/>
              </a:lnSpc>
              <a:spcBef>
                <a:spcPts val="100"/>
              </a:spcBef>
              <a:buChar char="-"/>
              <a:tabLst>
                <a:tab pos="353060" algn="l"/>
                <a:tab pos="353695" algn="l"/>
              </a:tabLst>
            </a:pPr>
            <a:r>
              <a:rPr sz="1500" spc="-145" dirty="0">
                <a:latin typeface="Noto Sans CJK JP Black"/>
                <a:cs typeface="Noto Sans CJK JP Black"/>
              </a:rPr>
              <a:t>Input </a:t>
            </a:r>
            <a:r>
              <a:rPr sz="1500" spc="-85" dirty="0">
                <a:latin typeface="Noto Sans CJK JP Black"/>
                <a:cs typeface="Noto Sans CJK JP Black"/>
              </a:rPr>
              <a:t>gate </a:t>
            </a:r>
            <a:r>
              <a:rPr sz="1500" spc="120" dirty="0">
                <a:latin typeface="Noto Sans CJK JP Black"/>
                <a:cs typeface="Noto Sans CJK JP Black"/>
              </a:rPr>
              <a:t>와 </a:t>
            </a:r>
            <a:r>
              <a:rPr sz="1500" spc="-114" dirty="0">
                <a:latin typeface="Noto Sans CJK JP Black"/>
                <a:cs typeface="Noto Sans CJK JP Black"/>
              </a:rPr>
              <a:t>forget </a:t>
            </a:r>
            <a:r>
              <a:rPr sz="1500" spc="-85" dirty="0">
                <a:latin typeface="Noto Sans CJK JP Black"/>
                <a:cs typeface="Noto Sans CJK JP Black"/>
              </a:rPr>
              <a:t>gate </a:t>
            </a:r>
            <a:r>
              <a:rPr sz="1500" spc="120" dirty="0">
                <a:latin typeface="Noto Sans CJK JP Black"/>
                <a:cs typeface="Noto Sans CJK JP Black"/>
              </a:rPr>
              <a:t>가 공통으로 받는 값은 </a:t>
            </a:r>
            <a:r>
              <a:rPr sz="1500" spc="5" dirty="0">
                <a:latin typeface="Noto Sans CJK JP Black"/>
                <a:cs typeface="Noto Sans CJK JP Black"/>
              </a:rPr>
              <a:t>C(t-1) </a:t>
            </a:r>
            <a:r>
              <a:rPr sz="1500" spc="-95" dirty="0">
                <a:latin typeface="Noto Sans CJK JP Black"/>
                <a:cs typeface="Noto Sans CJK JP Black"/>
              </a:rPr>
              <a:t>&amp;</a:t>
            </a:r>
            <a:r>
              <a:rPr sz="1500" dirty="0">
                <a:latin typeface="Noto Sans CJK JP Black"/>
                <a:cs typeface="Noto Sans CJK JP Black"/>
              </a:rPr>
              <a:t> </a:t>
            </a:r>
            <a:r>
              <a:rPr sz="1500" spc="-120" dirty="0">
                <a:latin typeface="Noto Sans CJK JP Black"/>
                <a:cs typeface="Noto Sans CJK JP Black"/>
              </a:rPr>
              <a:t>x(t)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650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-120" dirty="0">
                <a:latin typeface="Noto Sans CJK JP Black"/>
                <a:cs typeface="Noto Sans CJK JP Black"/>
              </a:rPr>
              <a:t>x(t) </a:t>
            </a:r>
            <a:r>
              <a:rPr sz="1500" spc="120" dirty="0">
                <a:latin typeface="Noto Sans CJK JP Black"/>
                <a:cs typeface="Noto Sans CJK JP Black"/>
              </a:rPr>
              <a:t>로 </a:t>
            </a:r>
            <a:r>
              <a:rPr sz="1500" spc="-120" dirty="0">
                <a:latin typeface="Noto Sans CJK JP Black"/>
                <a:cs typeface="Noto Sans CJK JP Black"/>
              </a:rPr>
              <a:t>weight, </a:t>
            </a:r>
            <a:r>
              <a:rPr sz="1500" spc="-70" dirty="0">
                <a:latin typeface="Noto Sans CJK JP Black"/>
                <a:cs typeface="Noto Sans CJK JP Black"/>
              </a:rPr>
              <a:t>bias </a:t>
            </a:r>
            <a:r>
              <a:rPr sz="1500" spc="120" dirty="0">
                <a:latin typeface="Noto Sans CJK JP Black"/>
                <a:cs typeface="Noto Sans CJK JP Black"/>
              </a:rPr>
              <a:t>를 구한 </a:t>
            </a:r>
            <a:r>
              <a:rPr sz="1500" spc="75" dirty="0">
                <a:latin typeface="Noto Sans CJK JP Black"/>
                <a:cs typeface="Noto Sans CJK JP Black"/>
              </a:rPr>
              <a:t>뒤, </a:t>
            </a:r>
            <a:r>
              <a:rPr sz="1500" spc="-85" dirty="0">
                <a:latin typeface="Noto Sans CJK JP Black"/>
                <a:cs typeface="Noto Sans CJK JP Black"/>
              </a:rPr>
              <a:t>sigmoid </a:t>
            </a:r>
            <a:r>
              <a:rPr sz="1500" spc="120" dirty="0">
                <a:latin typeface="Noto Sans CJK JP Black"/>
                <a:cs typeface="Noto Sans CJK JP Black"/>
              </a:rPr>
              <a:t>를 취해 </a:t>
            </a:r>
            <a:r>
              <a:rPr sz="1500" spc="-145" dirty="0">
                <a:latin typeface="Noto Sans CJK JP Black"/>
                <a:cs typeface="Noto Sans CJK JP Black"/>
              </a:rPr>
              <a:t>output </a:t>
            </a:r>
            <a:r>
              <a:rPr sz="1500" spc="120" dirty="0">
                <a:latin typeface="Noto Sans CJK JP Black"/>
                <a:cs typeface="Noto Sans CJK JP Black"/>
              </a:rPr>
              <a:t>으로 내보낼 부분을</a:t>
            </a:r>
            <a:r>
              <a:rPr sz="1500" spc="38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결정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650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-135" dirty="0">
                <a:latin typeface="Noto Sans CJK JP Black"/>
                <a:cs typeface="Noto Sans CJK JP Black"/>
              </a:rPr>
              <a:t>tanh </a:t>
            </a:r>
            <a:r>
              <a:rPr sz="1500" spc="-95" dirty="0">
                <a:latin typeface="Noto Sans CJK JP Black"/>
                <a:cs typeface="Noto Sans CJK JP Black"/>
              </a:rPr>
              <a:t>applied </a:t>
            </a:r>
            <a:r>
              <a:rPr sz="1500" spc="-90" dirty="0">
                <a:latin typeface="Noto Sans CJK JP Black"/>
                <a:cs typeface="Noto Sans CJK JP Black"/>
              </a:rPr>
              <a:t>cell </a:t>
            </a:r>
            <a:r>
              <a:rPr sz="1500" spc="-100" dirty="0">
                <a:latin typeface="Noto Sans CJK JP Black"/>
                <a:cs typeface="Noto Sans CJK JP Black"/>
              </a:rPr>
              <a:t>state </a:t>
            </a:r>
            <a:r>
              <a:rPr sz="1500" spc="120" dirty="0">
                <a:latin typeface="Noto Sans CJK JP Black"/>
                <a:cs typeface="Noto Sans CJK JP Black"/>
              </a:rPr>
              <a:t>와</a:t>
            </a:r>
            <a:r>
              <a:rPr sz="1500" spc="1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행렬곱</a:t>
            </a:r>
            <a:endParaRPr sz="1500">
              <a:latin typeface="Noto Sans CJK JP Black"/>
              <a:cs typeface="Noto Sans CJK JP Black"/>
            </a:endParaRPr>
          </a:p>
          <a:p>
            <a:pPr marL="353060" indent="-340995">
              <a:lnSpc>
                <a:spcPts val="1725"/>
              </a:lnSpc>
              <a:buChar char="-"/>
              <a:tabLst>
                <a:tab pos="353060" algn="l"/>
                <a:tab pos="353695" algn="l"/>
              </a:tabLst>
            </a:pPr>
            <a:r>
              <a:rPr sz="1500" spc="-140" dirty="0">
                <a:latin typeface="Noto Sans CJK JP Black"/>
                <a:cs typeface="Noto Sans CJK JP Black"/>
              </a:rPr>
              <a:t>Output </a:t>
            </a:r>
            <a:r>
              <a:rPr sz="1500" spc="120" dirty="0">
                <a:latin typeface="Noto Sans CJK JP Black"/>
                <a:cs typeface="Noto Sans CJK JP Black"/>
              </a:rPr>
              <a:t>으로 의도한 일부분만</a:t>
            </a:r>
            <a:r>
              <a:rPr sz="1500" spc="10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출력</a:t>
            </a:r>
            <a:endParaRPr sz="15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5252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00" dirty="0">
                <a:solidFill>
                  <a:srgbClr val="E2F2F7"/>
                </a:solidFill>
              </a:rPr>
              <a:t>7. </a:t>
            </a:r>
            <a:r>
              <a:rPr sz="4800" spc="85" dirty="0">
                <a:solidFill>
                  <a:srgbClr val="E2F2F7"/>
                </a:solidFill>
              </a:rPr>
              <a:t>Seq2Seq</a:t>
            </a:r>
            <a:r>
              <a:rPr sz="4800" spc="-265" dirty="0">
                <a:solidFill>
                  <a:srgbClr val="E2F2F7"/>
                </a:solidFill>
              </a:rPr>
              <a:t> </a:t>
            </a:r>
            <a:r>
              <a:rPr sz="4800" spc="95" dirty="0">
                <a:solidFill>
                  <a:srgbClr val="E2F2F7"/>
                </a:solidFill>
              </a:rPr>
              <a:t>Model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223" y="856331"/>
            <a:ext cx="3388360" cy="95123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40"/>
              </a:spcBef>
            </a:pPr>
            <a:r>
              <a:rPr sz="3200" spc="85" dirty="0">
                <a:solidFill>
                  <a:srgbClr val="24A5DF"/>
                </a:solidFill>
              </a:rPr>
              <a:t>Seq2Seq-model-  </a:t>
            </a:r>
            <a:r>
              <a:rPr sz="3200" spc="-25" dirty="0">
                <a:solidFill>
                  <a:srgbClr val="24A5DF"/>
                </a:solidFill>
              </a:rPr>
              <a:t>Conv1d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05223" y="1938463"/>
            <a:ext cx="3494404" cy="19304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399415">
              <a:lnSpc>
                <a:spcPts val="1650"/>
              </a:lnSpc>
              <a:spcBef>
                <a:spcPts val="280"/>
              </a:spcBef>
            </a:pPr>
            <a:r>
              <a:rPr sz="1500" spc="-15" dirty="0">
                <a:latin typeface="Noto Sans CJK JP Black"/>
                <a:cs typeface="Noto Sans CJK JP Black"/>
              </a:rPr>
              <a:t>BTC </a:t>
            </a:r>
            <a:r>
              <a:rPr sz="1500" spc="120" dirty="0">
                <a:latin typeface="Noto Sans CJK JP Black"/>
                <a:cs typeface="Noto Sans CJK JP Black"/>
              </a:rPr>
              <a:t>데이터에 대한 </a:t>
            </a:r>
            <a:r>
              <a:rPr sz="1500" spc="-80" dirty="0">
                <a:latin typeface="Noto Sans CJK JP Black"/>
                <a:cs typeface="Noto Sans CJK JP Black"/>
              </a:rPr>
              <a:t>Encoder </a:t>
            </a:r>
            <a:r>
              <a:rPr sz="1500" spc="120" dirty="0">
                <a:latin typeface="Noto Sans CJK JP Black"/>
                <a:cs typeface="Noto Sans CJK JP Black"/>
              </a:rPr>
              <a:t>부분의  </a:t>
            </a:r>
            <a:r>
              <a:rPr sz="1500" spc="-80" dirty="0">
                <a:latin typeface="Noto Sans CJK JP Black"/>
                <a:cs typeface="Noto Sans CJK JP Black"/>
              </a:rPr>
              <a:t>Conv1d</a:t>
            </a:r>
            <a:r>
              <a:rPr sz="1500" spc="14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모델</a:t>
            </a:r>
            <a:endParaRPr sz="15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650">
              <a:latin typeface="Noto Sans CJK JP Black"/>
              <a:cs typeface="Noto Sans CJK JP Black"/>
            </a:endParaRPr>
          </a:p>
          <a:p>
            <a:pPr marL="12700">
              <a:lnSpc>
                <a:spcPts val="1725"/>
              </a:lnSpc>
            </a:pPr>
            <a:r>
              <a:rPr sz="1500" spc="120" dirty="0">
                <a:latin typeface="Noto Sans CJK JP Black"/>
                <a:cs typeface="Noto Sans CJK JP Black"/>
              </a:rPr>
              <a:t>우선적으로 </a:t>
            </a:r>
            <a:r>
              <a:rPr sz="1500" spc="40" dirty="0">
                <a:latin typeface="Noto Sans CJK JP Black"/>
                <a:cs typeface="Noto Sans CJK JP Black"/>
              </a:rPr>
              <a:t>24시간 </a:t>
            </a:r>
            <a:r>
              <a:rPr sz="1500" spc="120" dirty="0">
                <a:latin typeface="Noto Sans CJK JP Black"/>
                <a:cs typeface="Noto Sans CJK JP Black"/>
              </a:rPr>
              <a:t>차원을</a:t>
            </a:r>
            <a:r>
              <a:rPr sz="1500" spc="28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구성</a:t>
            </a:r>
            <a:endParaRPr sz="1500">
              <a:latin typeface="Noto Sans CJK JP Black"/>
              <a:cs typeface="Noto Sans CJK JP Black"/>
            </a:endParaRPr>
          </a:p>
          <a:p>
            <a:pPr marL="12700">
              <a:lnSpc>
                <a:spcPts val="1725"/>
              </a:lnSpc>
            </a:pPr>
            <a:r>
              <a:rPr sz="1500" spc="160" dirty="0">
                <a:latin typeface="Noto Sans CJK JP Black"/>
                <a:cs typeface="Noto Sans CJK JP Black"/>
              </a:rPr>
              <a:t>-&gt; </a:t>
            </a:r>
            <a:r>
              <a:rPr sz="1500" spc="-150" dirty="0">
                <a:latin typeface="Noto Sans CJK JP Black"/>
                <a:cs typeface="Noto Sans CJK JP Black"/>
              </a:rPr>
              <a:t>input</a:t>
            </a:r>
            <a:r>
              <a:rPr sz="1500" spc="40" dirty="0">
                <a:latin typeface="Noto Sans CJK JP Black"/>
                <a:cs typeface="Noto Sans CJK JP Black"/>
              </a:rPr>
              <a:t> </a:t>
            </a:r>
            <a:r>
              <a:rPr sz="1500" spc="-125" dirty="0">
                <a:latin typeface="Noto Sans CJK JP Black"/>
                <a:cs typeface="Noto Sans CJK JP Black"/>
              </a:rPr>
              <a:t>value </a:t>
            </a:r>
            <a:r>
              <a:rPr sz="1500" spc="-40" dirty="0">
                <a:latin typeface="Noto Sans CJK JP Black"/>
                <a:cs typeface="Noto Sans CJK JP Black"/>
              </a:rPr>
              <a:t>=</a:t>
            </a:r>
            <a:r>
              <a:rPr sz="1500" spc="100" dirty="0">
                <a:latin typeface="Noto Sans CJK JP Black"/>
                <a:cs typeface="Noto Sans CJK JP Black"/>
              </a:rPr>
              <a:t> </a:t>
            </a:r>
            <a:r>
              <a:rPr sz="1500" spc="-40" dirty="0">
                <a:latin typeface="Noto Sans CJK JP Black"/>
                <a:cs typeface="Noto Sans CJK JP Black"/>
              </a:rPr>
              <a:t>24</a:t>
            </a:r>
            <a:endParaRPr sz="15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>
              <a:latin typeface="Noto Sans CJK JP Black"/>
              <a:cs typeface="Noto Sans CJK JP Black"/>
            </a:endParaRPr>
          </a:p>
          <a:p>
            <a:pPr marL="12700">
              <a:lnSpc>
                <a:spcPts val="1725"/>
              </a:lnSpc>
            </a:pPr>
            <a:r>
              <a:rPr sz="1500" spc="-105" dirty="0">
                <a:latin typeface="Noto Sans CJK JP Black"/>
                <a:cs typeface="Noto Sans CJK JP Black"/>
              </a:rPr>
              <a:t>Dilation: </a:t>
            </a:r>
            <a:r>
              <a:rPr sz="1500" spc="-95" dirty="0">
                <a:latin typeface="Noto Sans CJK JP Black"/>
                <a:cs typeface="Noto Sans CJK JP Black"/>
              </a:rPr>
              <a:t>data</a:t>
            </a:r>
            <a:r>
              <a:rPr sz="1500" spc="-85" dirty="0">
                <a:latin typeface="Noto Sans CJK JP Black"/>
                <a:cs typeface="Noto Sans CJK JP Black"/>
              </a:rPr>
              <a:t> </a:t>
            </a:r>
            <a:r>
              <a:rPr sz="1500" spc="-150" dirty="0">
                <a:latin typeface="Noto Sans CJK JP Black"/>
                <a:cs typeface="Noto Sans CJK JP Black"/>
              </a:rPr>
              <a:t>interval</a:t>
            </a:r>
            <a:endParaRPr sz="1500">
              <a:latin typeface="Noto Sans CJK JP Black"/>
              <a:cs typeface="Noto Sans CJK JP Black"/>
            </a:endParaRPr>
          </a:p>
          <a:p>
            <a:pPr marL="12700" marR="5080">
              <a:lnSpc>
                <a:spcPts val="1650"/>
              </a:lnSpc>
              <a:spcBef>
                <a:spcPts val="105"/>
              </a:spcBef>
            </a:pPr>
            <a:r>
              <a:rPr sz="1500" spc="160" dirty="0">
                <a:latin typeface="Noto Sans CJK JP Black"/>
                <a:cs typeface="Noto Sans CJK JP Black"/>
              </a:rPr>
              <a:t>-&gt; </a:t>
            </a:r>
            <a:r>
              <a:rPr sz="1500" spc="120" dirty="0">
                <a:latin typeface="Noto Sans CJK JP Black"/>
                <a:cs typeface="Noto Sans CJK JP Black"/>
              </a:rPr>
              <a:t>가격을 건너뛰면서 학습 시 값 예측에  효과적일 수 있다는</a:t>
            </a:r>
            <a:r>
              <a:rPr sz="1500" spc="21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판단</a:t>
            </a:r>
            <a:endParaRPr sz="1500">
              <a:latin typeface="Noto Sans CJK JP Black"/>
              <a:cs typeface="Noto Sans CJK JP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7041" y="0"/>
            <a:ext cx="402909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29</a:t>
            </a:fld>
            <a:endParaRPr spc="130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7828" y="1924466"/>
            <a:ext cx="4303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0" dirty="0">
                <a:solidFill>
                  <a:srgbClr val="E2F2F7"/>
                </a:solidFill>
              </a:rPr>
              <a:t>1.</a:t>
            </a:r>
            <a:r>
              <a:rPr sz="4800" spc="380" dirty="0">
                <a:solidFill>
                  <a:srgbClr val="E2F2F7"/>
                </a:solidFill>
              </a:rPr>
              <a:t> </a:t>
            </a:r>
            <a:r>
              <a:rPr sz="4800" spc="30" dirty="0">
                <a:solidFill>
                  <a:srgbClr val="E2F2F7"/>
                </a:solidFill>
              </a:rPr>
              <a:t>Introduction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573" y="2383095"/>
            <a:ext cx="4777965" cy="2760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42570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60" dirty="0">
                <a:solidFill>
                  <a:srgbClr val="24A5DF"/>
                </a:solidFill>
              </a:rPr>
              <a:t>Seq2Seq-model-GRU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30</a:t>
            </a:fld>
            <a:endParaRPr spc="130" dirty="0">
              <a:solidFill>
                <a:srgbClr val="24A5D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623" y="1461862"/>
            <a:ext cx="718121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25"/>
              </a:lnSpc>
              <a:spcBef>
                <a:spcPts val="100"/>
              </a:spcBef>
            </a:pPr>
            <a:r>
              <a:rPr sz="1500" spc="-70" dirty="0">
                <a:latin typeface="Noto Sans CJK JP Black"/>
                <a:cs typeface="Noto Sans CJK JP Black"/>
              </a:rPr>
              <a:t>LSTM </a:t>
            </a:r>
            <a:r>
              <a:rPr sz="1500" spc="120" dirty="0">
                <a:latin typeface="Noto Sans CJK JP Black"/>
                <a:cs typeface="Noto Sans CJK JP Black"/>
              </a:rPr>
              <a:t>대신 계산이 가벼운 </a:t>
            </a:r>
            <a:r>
              <a:rPr sz="1500" spc="-35" dirty="0">
                <a:latin typeface="Noto Sans CJK JP Black"/>
                <a:cs typeface="Noto Sans CJK JP Black"/>
              </a:rPr>
              <a:t>GRU</a:t>
            </a:r>
            <a:r>
              <a:rPr sz="1500" spc="204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채택</a:t>
            </a:r>
            <a:endParaRPr sz="1500">
              <a:latin typeface="Noto Sans CJK JP Black"/>
              <a:cs typeface="Noto Sans CJK JP Black"/>
            </a:endParaRPr>
          </a:p>
          <a:p>
            <a:pPr marL="12700" marR="5080">
              <a:lnSpc>
                <a:spcPts val="1650"/>
              </a:lnSpc>
              <a:spcBef>
                <a:spcPts val="105"/>
              </a:spcBef>
            </a:pPr>
            <a:r>
              <a:rPr sz="1500" spc="-130" dirty="0">
                <a:latin typeface="Noto Sans CJK JP Black"/>
                <a:cs typeface="Noto Sans CJK JP Black"/>
              </a:rPr>
              <a:t>Attention </a:t>
            </a:r>
            <a:r>
              <a:rPr sz="1500" spc="70" dirty="0">
                <a:latin typeface="Noto Sans CJK JP Black"/>
                <a:cs typeface="Noto Sans CJK JP Black"/>
              </a:rPr>
              <a:t>기법: </a:t>
            </a:r>
            <a:r>
              <a:rPr sz="1500" spc="-145" dirty="0">
                <a:latin typeface="Noto Sans CJK JP Black"/>
                <a:cs typeface="Noto Sans CJK JP Black"/>
              </a:rPr>
              <a:t>output </a:t>
            </a:r>
            <a:r>
              <a:rPr sz="1500" spc="120" dirty="0">
                <a:latin typeface="Noto Sans CJK JP Black"/>
                <a:cs typeface="Noto Sans CJK JP Black"/>
              </a:rPr>
              <a:t>값과 함께 이전의 </a:t>
            </a:r>
            <a:r>
              <a:rPr sz="1500" spc="-90" dirty="0">
                <a:latin typeface="Noto Sans CJK JP Black"/>
                <a:cs typeface="Noto Sans CJK JP Black"/>
              </a:rPr>
              <a:t>encoder </a:t>
            </a:r>
            <a:r>
              <a:rPr sz="1500" spc="-135" dirty="0">
                <a:latin typeface="Noto Sans CJK JP Black"/>
                <a:cs typeface="Noto Sans CJK JP Black"/>
              </a:rPr>
              <a:t>layer </a:t>
            </a:r>
            <a:r>
              <a:rPr sz="1500" spc="120" dirty="0">
                <a:latin typeface="Noto Sans CJK JP Black"/>
                <a:cs typeface="Noto Sans CJK JP Black"/>
              </a:rPr>
              <a:t>에서 받은 마지막 </a:t>
            </a:r>
            <a:r>
              <a:rPr sz="1500" spc="-150" dirty="0">
                <a:latin typeface="Noto Sans CJK JP Black"/>
                <a:cs typeface="Noto Sans CJK JP Black"/>
              </a:rPr>
              <a:t>input  </a:t>
            </a:r>
            <a:r>
              <a:rPr sz="1500" spc="120" dirty="0">
                <a:latin typeface="Noto Sans CJK JP Black"/>
                <a:cs typeface="Noto Sans CJK JP Black"/>
              </a:rPr>
              <a:t>값도  </a:t>
            </a:r>
            <a:r>
              <a:rPr sz="1500" spc="-80" dirty="0">
                <a:latin typeface="Noto Sans CJK JP Black"/>
                <a:cs typeface="Noto Sans CJK JP Black"/>
              </a:rPr>
              <a:t>decoder </a:t>
            </a:r>
            <a:r>
              <a:rPr sz="1500" spc="120" dirty="0">
                <a:latin typeface="Noto Sans CJK JP Black"/>
                <a:cs typeface="Noto Sans CJK JP Black"/>
              </a:rPr>
              <a:t>모델에 넣어</a:t>
            </a:r>
            <a:r>
              <a:rPr sz="1500" spc="15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훈련</a:t>
            </a:r>
            <a:endParaRPr sz="1500">
              <a:latin typeface="Noto Sans CJK JP Black"/>
              <a:cs typeface="Noto Sans CJK JP Black"/>
            </a:endParaRPr>
          </a:p>
          <a:p>
            <a:pPr marL="12700">
              <a:lnSpc>
                <a:spcPts val="1620"/>
              </a:lnSpc>
            </a:pPr>
            <a:r>
              <a:rPr sz="1500" spc="160" dirty="0">
                <a:latin typeface="Noto Sans CJK JP Black"/>
                <a:cs typeface="Noto Sans CJK JP Black"/>
              </a:rPr>
              <a:t>-&gt; </a:t>
            </a:r>
            <a:r>
              <a:rPr sz="1500" spc="120" dirty="0">
                <a:latin typeface="Noto Sans CJK JP Black"/>
                <a:cs typeface="Noto Sans CJK JP Black"/>
              </a:rPr>
              <a:t>직전 시점의 데이터를 참조하는</a:t>
            </a:r>
            <a:r>
              <a:rPr sz="1500" spc="24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원리</a:t>
            </a:r>
            <a:endParaRPr sz="15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5960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Seq2Seq-model-AutoEncoder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31</a:t>
            </a:fld>
            <a:endParaRPr spc="130" dirty="0">
              <a:solidFill>
                <a:srgbClr val="24A5D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5610" y="1569113"/>
            <a:ext cx="6785609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indent="-292100">
              <a:lnSpc>
                <a:spcPct val="100000"/>
              </a:lnSpc>
              <a:spcBef>
                <a:spcPts val="100"/>
              </a:spcBef>
              <a:buFont typeface="Times New Roman"/>
              <a:buChar char="-"/>
              <a:tabLst>
                <a:tab pos="304165" algn="l"/>
                <a:tab pos="304800" algn="l"/>
              </a:tabLst>
            </a:pPr>
            <a:r>
              <a:rPr sz="1500" spc="120" dirty="0">
                <a:latin typeface="Noto Sans CJK JP Black"/>
                <a:cs typeface="Noto Sans CJK JP Black"/>
              </a:rPr>
              <a:t>앞의 두 모델의</a:t>
            </a:r>
            <a:r>
              <a:rPr sz="1500" spc="-15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병합</a:t>
            </a:r>
            <a:endParaRPr sz="15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-"/>
            </a:pPr>
            <a:endParaRPr sz="700">
              <a:latin typeface="Noto Sans CJK JP Black"/>
              <a:cs typeface="Noto Sans CJK JP Black"/>
            </a:endParaRPr>
          </a:p>
          <a:p>
            <a:pPr marL="304165" indent="-292100">
              <a:lnSpc>
                <a:spcPct val="100000"/>
              </a:lnSpc>
              <a:buFont typeface="Times New Roman"/>
              <a:buChar char="-"/>
              <a:tabLst>
                <a:tab pos="304165" algn="l"/>
                <a:tab pos="304800" algn="l"/>
              </a:tabLst>
            </a:pPr>
            <a:r>
              <a:rPr sz="1500" spc="120" dirty="0">
                <a:latin typeface="Noto Sans CJK JP Black"/>
                <a:cs typeface="Noto Sans CJK JP Black"/>
              </a:rPr>
              <a:t>출력 개수 지정 </a:t>
            </a:r>
            <a:r>
              <a:rPr sz="1500" spc="-5" dirty="0">
                <a:latin typeface="Times New Roman"/>
                <a:cs typeface="Times New Roman"/>
              </a:rPr>
              <a:t>(target length): </a:t>
            </a:r>
            <a:r>
              <a:rPr sz="1500" dirty="0">
                <a:latin typeface="Times New Roman"/>
                <a:cs typeface="Times New Roman"/>
              </a:rPr>
              <a:t>for </a:t>
            </a:r>
            <a:r>
              <a:rPr sz="1500" spc="120" dirty="0">
                <a:latin typeface="Noto Sans CJK JP Black"/>
                <a:cs typeface="Noto Sans CJK JP Black"/>
              </a:rPr>
              <a:t>구문을 통해 </a:t>
            </a:r>
            <a:r>
              <a:rPr sz="1500" dirty="0">
                <a:latin typeface="Times New Roman"/>
                <a:cs typeface="Times New Roman"/>
              </a:rPr>
              <a:t>t </a:t>
            </a:r>
            <a:r>
              <a:rPr sz="1500" spc="120" dirty="0">
                <a:latin typeface="Noto Sans CJK JP Black"/>
                <a:cs typeface="Noto Sans CJK JP Black"/>
              </a:rPr>
              <a:t>시점마다 </a:t>
            </a:r>
            <a:r>
              <a:rPr sz="1500" dirty="0">
                <a:latin typeface="Times New Roman"/>
                <a:cs typeface="Times New Roman"/>
              </a:rPr>
              <a:t>output </a:t>
            </a:r>
            <a:r>
              <a:rPr sz="1500" spc="120" dirty="0">
                <a:latin typeface="Noto Sans CJK JP Black"/>
                <a:cs typeface="Noto Sans CJK JP Black"/>
              </a:rPr>
              <a:t>값</a:t>
            </a:r>
            <a:r>
              <a:rPr sz="1500" spc="-16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입력</a:t>
            </a:r>
            <a:endParaRPr sz="15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har char="-"/>
            </a:pPr>
            <a:endParaRPr sz="750">
              <a:latin typeface="Noto Sans CJK JP Black"/>
              <a:cs typeface="Noto Sans CJK JP Black"/>
            </a:endParaRPr>
          </a:p>
          <a:p>
            <a:pPr marL="304165" marR="88265" indent="-292100">
              <a:lnSpc>
                <a:spcPts val="1650"/>
              </a:lnSpc>
              <a:buChar char="-"/>
              <a:tabLst>
                <a:tab pos="304165" algn="l"/>
                <a:tab pos="304800" algn="l"/>
              </a:tabLst>
            </a:pPr>
            <a:r>
              <a:rPr sz="1500" spc="-20" dirty="0">
                <a:latin typeface="Times New Roman"/>
                <a:cs typeface="Times New Roman"/>
              </a:rPr>
              <a:t>Teacher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forcing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ratio: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for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구문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통해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target_len </a:t>
            </a:r>
            <a:r>
              <a:rPr sz="1500" spc="120" dirty="0">
                <a:latin typeface="Noto Sans CJK JP Black"/>
                <a:cs typeface="Noto Sans CJK JP Black"/>
              </a:rPr>
              <a:t>씩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선택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60" dirty="0">
                <a:latin typeface="Noto Sans CJK JP Black"/>
                <a:cs typeface="Noto Sans CJK JP Black"/>
              </a:rPr>
              <a:t>시</a:t>
            </a:r>
            <a:r>
              <a:rPr sz="1500" spc="60" dirty="0">
                <a:latin typeface="Times New Roman"/>
                <a:cs typeface="Times New Roman"/>
              </a:rPr>
              <a:t>,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decoder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의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output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값을  </a:t>
            </a:r>
            <a:r>
              <a:rPr sz="1500" spc="-5" dirty="0">
                <a:latin typeface="Times New Roman"/>
                <a:cs typeface="Times New Roman"/>
              </a:rPr>
              <a:t>t-1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데이터로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90" dirty="0">
                <a:latin typeface="Noto Sans CJK JP Black"/>
                <a:cs typeface="Noto Sans CJK JP Black"/>
              </a:rPr>
              <a:t>정하고</a:t>
            </a:r>
            <a:r>
              <a:rPr sz="1500" spc="90" dirty="0">
                <a:latin typeface="Times New Roman"/>
                <a:cs typeface="Times New Roman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decoder_input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을</a:t>
            </a:r>
            <a:r>
              <a:rPr sz="1500" spc="30" dirty="0">
                <a:latin typeface="Noto Sans CJK JP Black"/>
                <a:cs typeface="Noto Sans CJK JP Black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output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으로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변환하여</a:t>
            </a:r>
            <a:r>
              <a:rPr sz="1500" spc="3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실행</a:t>
            </a:r>
            <a:endParaRPr sz="1500">
              <a:latin typeface="Noto Sans CJK JP Black"/>
              <a:cs typeface="Noto Sans CJK JP Black"/>
            </a:endParaRPr>
          </a:p>
          <a:p>
            <a:pPr marL="304165" marR="5080" indent="-292100">
              <a:lnSpc>
                <a:spcPts val="1630"/>
              </a:lnSpc>
              <a:spcBef>
                <a:spcPts val="1015"/>
              </a:spcBef>
              <a:buClr>
                <a:srgbClr val="000B17"/>
              </a:buClr>
              <a:buChar char="-"/>
              <a:tabLst>
                <a:tab pos="304165" algn="l"/>
                <a:tab pos="304800" algn="l"/>
              </a:tabLst>
            </a:pPr>
            <a:r>
              <a:rPr sz="1500" spc="30" dirty="0">
                <a:latin typeface="Times New Roman"/>
                <a:cs typeface="Times New Roman"/>
              </a:rPr>
              <a:t>output</a:t>
            </a:r>
            <a:r>
              <a:rPr sz="1500" spc="30" dirty="0">
                <a:latin typeface="Noto Sans CJK JP Black"/>
                <a:cs typeface="Noto Sans CJK JP Black"/>
              </a:rPr>
              <a:t>값이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틀렸을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경우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55" dirty="0">
                <a:latin typeface="Times New Roman"/>
                <a:cs typeface="Times New Roman"/>
              </a:rPr>
              <a:t>t+1</a:t>
            </a:r>
            <a:r>
              <a:rPr sz="1500" spc="55" dirty="0">
                <a:latin typeface="Noto Sans CJK JP Black"/>
                <a:cs typeface="Noto Sans CJK JP Black"/>
              </a:rPr>
              <a:t>시점에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30" dirty="0">
                <a:latin typeface="Times New Roman"/>
                <a:cs typeface="Times New Roman"/>
              </a:rPr>
              <a:t>output</a:t>
            </a:r>
            <a:r>
              <a:rPr sz="1500" spc="30" dirty="0">
                <a:latin typeface="Noto Sans CJK JP Black"/>
                <a:cs typeface="Noto Sans CJK JP Black"/>
              </a:rPr>
              <a:t>값이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적절하게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나오지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않을</a:t>
            </a:r>
            <a:r>
              <a:rPr sz="1500" spc="2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것을</a:t>
            </a:r>
            <a:r>
              <a:rPr sz="1500" spc="25" dirty="0">
                <a:latin typeface="Noto Sans CJK JP Black"/>
                <a:cs typeface="Noto Sans CJK JP Black"/>
              </a:rPr>
              <a:t> </a:t>
            </a:r>
            <a:r>
              <a:rPr sz="1500" spc="80" dirty="0">
                <a:latin typeface="Noto Sans CJK JP Black"/>
                <a:cs typeface="Noto Sans CJK JP Black"/>
              </a:rPr>
              <a:t>우려</a:t>
            </a:r>
            <a:r>
              <a:rPr sz="1500" spc="80" dirty="0">
                <a:latin typeface="Times New Roman"/>
                <a:cs typeface="Times New Roman"/>
              </a:rPr>
              <a:t>,  </a:t>
            </a:r>
            <a:r>
              <a:rPr sz="1500" spc="120" dirty="0">
                <a:latin typeface="Noto Sans CJK JP Black"/>
                <a:cs typeface="Noto Sans CJK JP Black"/>
              </a:rPr>
              <a:t>확률적으로 </a:t>
            </a:r>
            <a:r>
              <a:rPr sz="1500" spc="-5" dirty="0">
                <a:latin typeface="Times New Roman"/>
                <a:cs typeface="Times New Roman"/>
              </a:rPr>
              <a:t>Decoder </a:t>
            </a:r>
            <a:r>
              <a:rPr sz="1500" spc="15" dirty="0">
                <a:latin typeface="Times New Roman"/>
                <a:cs typeface="Times New Roman"/>
              </a:rPr>
              <a:t>input</a:t>
            </a:r>
            <a:r>
              <a:rPr sz="1500" spc="15" dirty="0">
                <a:latin typeface="Noto Sans CJK JP Black"/>
                <a:cs typeface="Noto Sans CJK JP Black"/>
              </a:rPr>
              <a:t>을 </a:t>
            </a:r>
            <a:r>
              <a:rPr sz="1500" spc="90" dirty="0">
                <a:latin typeface="Times New Roman"/>
                <a:cs typeface="Times New Roman"/>
              </a:rPr>
              <a:t>t</a:t>
            </a:r>
            <a:r>
              <a:rPr sz="1500" spc="90" dirty="0">
                <a:latin typeface="Noto Sans CJK JP Black"/>
                <a:cs typeface="Noto Sans CJK JP Black"/>
              </a:rPr>
              <a:t>시점의 </a:t>
            </a:r>
            <a:r>
              <a:rPr sz="1500" spc="35" dirty="0">
                <a:latin typeface="Times New Roman"/>
                <a:cs typeface="Times New Roman"/>
              </a:rPr>
              <a:t>target</a:t>
            </a:r>
            <a:r>
              <a:rPr sz="1500" spc="35" dirty="0">
                <a:latin typeface="Noto Sans CJK JP Black"/>
                <a:cs typeface="Noto Sans CJK JP Black"/>
              </a:rPr>
              <a:t>값으로 </a:t>
            </a:r>
            <a:r>
              <a:rPr sz="1500" spc="120" dirty="0">
                <a:latin typeface="Noto Sans CJK JP Black"/>
                <a:cs typeface="Noto Sans CJK JP Black"/>
              </a:rPr>
              <a:t>바꾸어 </a:t>
            </a:r>
            <a:r>
              <a:rPr sz="1500" spc="45" dirty="0">
                <a:latin typeface="Times New Roman"/>
                <a:cs typeface="Times New Roman"/>
              </a:rPr>
              <a:t>for</a:t>
            </a:r>
            <a:r>
              <a:rPr sz="1500" spc="45" dirty="0">
                <a:latin typeface="Noto Sans CJK JP Black"/>
                <a:cs typeface="Noto Sans CJK JP Black"/>
              </a:rPr>
              <a:t>문이</a:t>
            </a:r>
            <a:r>
              <a:rPr sz="1500" spc="-229" dirty="0">
                <a:latin typeface="Noto Sans CJK JP Black"/>
                <a:cs typeface="Noto Sans CJK JP Black"/>
              </a:rPr>
              <a:t> </a:t>
            </a:r>
            <a:r>
              <a:rPr sz="1500" spc="95" dirty="0">
                <a:latin typeface="Noto Sans CJK JP Black"/>
                <a:cs typeface="Noto Sans CJK JP Black"/>
              </a:rPr>
              <a:t>돌아갈때</a:t>
            </a:r>
            <a:r>
              <a:rPr sz="1500" spc="95" dirty="0">
                <a:latin typeface="Times New Roman"/>
                <a:cs typeface="Times New Roman"/>
              </a:rPr>
              <a:t>,</a:t>
            </a:r>
            <a:endParaRPr sz="1500">
              <a:latin typeface="Times New Roman"/>
              <a:cs typeface="Times New Roman"/>
            </a:endParaRPr>
          </a:p>
          <a:p>
            <a:pPr marL="304165">
              <a:lnSpc>
                <a:spcPts val="1620"/>
              </a:lnSpc>
            </a:pPr>
            <a:r>
              <a:rPr sz="1500" spc="55" dirty="0">
                <a:latin typeface="Times New Roman"/>
                <a:cs typeface="Times New Roman"/>
              </a:rPr>
              <a:t>t-1</a:t>
            </a:r>
            <a:r>
              <a:rPr sz="1500" spc="55" dirty="0">
                <a:latin typeface="Noto Sans CJK JP Black"/>
                <a:cs typeface="Noto Sans CJK JP Black"/>
              </a:rPr>
              <a:t>시점의 </a:t>
            </a:r>
            <a:r>
              <a:rPr sz="1500" spc="-5" dirty="0">
                <a:latin typeface="Times New Roman"/>
                <a:cs typeface="Times New Roman"/>
              </a:rPr>
              <a:t>Decoder </a:t>
            </a:r>
            <a:r>
              <a:rPr sz="1500" spc="15" dirty="0">
                <a:latin typeface="Times New Roman"/>
                <a:cs typeface="Times New Roman"/>
              </a:rPr>
              <a:t>input</a:t>
            </a:r>
            <a:r>
              <a:rPr sz="1500" spc="15" dirty="0">
                <a:latin typeface="Noto Sans CJK JP Black"/>
                <a:cs typeface="Noto Sans CJK JP Black"/>
              </a:rPr>
              <a:t>을 </a:t>
            </a:r>
            <a:r>
              <a:rPr sz="1500" spc="20" dirty="0">
                <a:latin typeface="Times New Roman"/>
                <a:cs typeface="Times New Roman"/>
              </a:rPr>
              <a:t>target_t-1</a:t>
            </a:r>
            <a:r>
              <a:rPr sz="1500" spc="20" dirty="0">
                <a:latin typeface="Noto Sans CJK JP Black"/>
                <a:cs typeface="Noto Sans CJK JP Black"/>
              </a:rPr>
              <a:t>값으로 </a:t>
            </a:r>
            <a:r>
              <a:rPr sz="1500" spc="120" dirty="0">
                <a:latin typeface="Noto Sans CJK JP Black"/>
                <a:cs typeface="Noto Sans CJK JP Black"/>
              </a:rPr>
              <a:t>바꾸어서</a:t>
            </a:r>
            <a:r>
              <a:rPr sz="1500" spc="30" dirty="0">
                <a:latin typeface="Noto Sans CJK JP Black"/>
                <a:cs typeface="Noto Sans CJK JP Black"/>
              </a:rPr>
              <a:t> </a:t>
            </a:r>
            <a:r>
              <a:rPr sz="1500" spc="120" dirty="0">
                <a:latin typeface="Noto Sans CJK JP Black"/>
                <a:cs typeface="Noto Sans CJK JP Black"/>
              </a:rPr>
              <a:t>진행</a:t>
            </a:r>
            <a:endParaRPr sz="15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298922"/>
            <a:ext cx="9144000" cy="3775710"/>
            <a:chOff x="0" y="1298922"/>
            <a:chExt cx="9144000" cy="3775710"/>
          </a:xfrm>
        </p:grpSpPr>
        <p:sp>
          <p:nvSpPr>
            <p:cNvPr id="4" name="object 4"/>
            <p:cNvSpPr/>
            <p:nvPr/>
          </p:nvSpPr>
          <p:spPr>
            <a:xfrm>
              <a:off x="0" y="2625969"/>
              <a:ext cx="9143981" cy="22321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399" y="1298922"/>
              <a:ext cx="4163991" cy="34539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7990" y="1298922"/>
              <a:ext cx="4163991" cy="37752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5960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Seq2Seq-model-AutoEncoder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32</a:t>
            </a:fld>
            <a:endParaRPr spc="130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3912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540" dirty="0">
                <a:solidFill>
                  <a:srgbClr val="24A5DF"/>
                </a:solidFill>
              </a:rPr>
              <a:t> </a:t>
            </a:r>
            <a:r>
              <a:rPr sz="3200" b="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훈련 결과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72" y="1721906"/>
            <a:ext cx="303720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Loss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Huber Loss </a:t>
            </a:r>
            <a:r>
              <a:rPr sz="2000" dirty="0">
                <a:latin typeface="Times New Roman"/>
                <a:cs typeface="Times New Roman"/>
              </a:rPr>
              <a:t>(MAE +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MSE)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MAE: </a:t>
            </a:r>
            <a:r>
              <a:rPr sz="2000" dirty="0">
                <a:latin typeface="Times New Roman"/>
                <a:cs typeface="Times New Roman"/>
              </a:rPr>
              <a:t>outlier </a:t>
            </a:r>
            <a:r>
              <a:rPr sz="2000" spc="160" dirty="0">
                <a:latin typeface="Noto Sans CJK JP Black"/>
                <a:cs typeface="Noto Sans CJK JP Black"/>
              </a:rPr>
              <a:t>민감도가</a:t>
            </a:r>
            <a:r>
              <a:rPr sz="2000" spc="-6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낮음  </a:t>
            </a:r>
            <a:r>
              <a:rPr sz="2000" spc="-5" dirty="0">
                <a:latin typeface="Times New Roman"/>
                <a:cs typeface="Times New Roman"/>
              </a:rPr>
              <a:t>MSE: </a:t>
            </a:r>
            <a:r>
              <a:rPr sz="2000" dirty="0">
                <a:latin typeface="Times New Roman"/>
                <a:cs typeface="Times New Roman"/>
              </a:rPr>
              <a:t>outlier </a:t>
            </a:r>
            <a:r>
              <a:rPr sz="2000" spc="160" dirty="0">
                <a:latin typeface="Noto Sans CJK JP Black"/>
                <a:cs typeface="Noto Sans CJK JP Black"/>
              </a:rPr>
              <a:t>민감도가</a:t>
            </a:r>
            <a:r>
              <a:rPr sz="2000" spc="-5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높음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00">
              <a:latin typeface="Noto Sans CJK JP Black"/>
              <a:cs typeface="Noto Sans CJK JP Black"/>
            </a:endParaRPr>
          </a:p>
          <a:p>
            <a:pPr marL="12700" marR="2863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&gt; </a:t>
            </a:r>
            <a:r>
              <a:rPr sz="2000" spc="160" dirty="0">
                <a:latin typeface="Noto Sans CJK JP Black"/>
                <a:cs typeface="Noto Sans CJK JP Black"/>
              </a:rPr>
              <a:t>두 특성을 모두</a:t>
            </a:r>
            <a:r>
              <a:rPr sz="2000" spc="-29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반영해  최적화를 기대할 수</a:t>
            </a:r>
            <a:r>
              <a:rPr sz="2000" spc="-31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있음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5441" y="1543321"/>
            <a:ext cx="4326491" cy="3240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33</a:t>
            </a:fld>
            <a:endParaRPr spc="130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5293" y="2052870"/>
            <a:ext cx="4907890" cy="3090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5606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5" dirty="0">
                <a:solidFill>
                  <a:srgbClr val="24A5DF"/>
                </a:solidFill>
              </a:rPr>
              <a:t>Seq2Seq</a:t>
            </a:r>
            <a:r>
              <a:rPr sz="3200" spc="-125" dirty="0">
                <a:solidFill>
                  <a:srgbClr val="24A5DF"/>
                </a:solidFill>
              </a:rPr>
              <a:t>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125" dirty="0">
                <a:solidFill>
                  <a:srgbClr val="24A5DF"/>
                </a:solidFill>
              </a:rPr>
              <a:t> </a:t>
            </a:r>
            <a:r>
              <a:rPr sz="3200" spc="100" dirty="0">
                <a:solidFill>
                  <a:srgbClr val="24A5DF"/>
                </a:solidFill>
              </a:rPr>
              <a:t>S&amp;P500</a:t>
            </a:r>
            <a:r>
              <a:rPr sz="3200" spc="-105" dirty="0">
                <a:solidFill>
                  <a:srgbClr val="24A5DF"/>
                </a:solidFill>
              </a:rPr>
              <a:t> </a:t>
            </a:r>
            <a:r>
              <a:rPr sz="3200" b="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훈련</a:t>
            </a:r>
            <a:r>
              <a:rPr sz="3200" b="0" spc="35" dirty="0">
                <a:solidFill>
                  <a:srgbClr val="24A5DF"/>
                </a:solidFill>
                <a:latin typeface="Noto Sans CJK JP Black"/>
                <a:cs typeface="Noto Sans CJK JP Black"/>
              </a:rPr>
              <a:t> </a:t>
            </a:r>
            <a:r>
              <a:rPr sz="3200" b="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결과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34</a:t>
            </a:fld>
            <a:endParaRPr spc="130" dirty="0">
              <a:solidFill>
                <a:srgbClr val="24A5D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023" y="1544265"/>
            <a:ext cx="2250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Teacher </a:t>
            </a:r>
            <a:r>
              <a:rPr sz="2000" spc="-5" dirty="0">
                <a:latin typeface="Times New Roman"/>
                <a:cs typeface="Times New Roman"/>
              </a:rPr>
              <a:t>Forcing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적용</a:t>
            </a:r>
            <a:endParaRPr sz="20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RMSE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64.5818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170" y="726177"/>
            <a:ext cx="56064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5" dirty="0">
                <a:solidFill>
                  <a:srgbClr val="24A5DF"/>
                </a:solidFill>
                <a:latin typeface="Arial"/>
                <a:cs typeface="Arial"/>
              </a:rPr>
              <a:t>Seq2Seq</a:t>
            </a:r>
            <a:r>
              <a:rPr sz="3200" b="1" spc="-125" dirty="0">
                <a:solidFill>
                  <a:srgbClr val="24A5DF"/>
                </a:solidFill>
                <a:latin typeface="Arial"/>
                <a:cs typeface="Arial"/>
              </a:rPr>
              <a:t> </a:t>
            </a:r>
            <a:r>
              <a:rPr sz="3200" b="1" spc="425" dirty="0">
                <a:solidFill>
                  <a:srgbClr val="24A5DF"/>
                </a:solidFill>
                <a:latin typeface="Arial"/>
                <a:cs typeface="Arial"/>
              </a:rPr>
              <a:t>-</a:t>
            </a:r>
            <a:r>
              <a:rPr sz="3200" b="1" spc="-125" dirty="0">
                <a:solidFill>
                  <a:srgbClr val="24A5DF"/>
                </a:solidFill>
                <a:latin typeface="Arial"/>
                <a:cs typeface="Arial"/>
              </a:rPr>
              <a:t> </a:t>
            </a:r>
            <a:r>
              <a:rPr sz="3200" b="1" spc="100" dirty="0">
                <a:solidFill>
                  <a:srgbClr val="24A5DF"/>
                </a:solidFill>
                <a:latin typeface="Arial"/>
                <a:cs typeface="Arial"/>
              </a:rPr>
              <a:t>S&amp;P500</a:t>
            </a:r>
            <a:r>
              <a:rPr sz="3200" b="1" spc="-105" dirty="0">
                <a:solidFill>
                  <a:srgbClr val="24A5DF"/>
                </a:solidFill>
                <a:latin typeface="Arial"/>
                <a:cs typeface="Arial"/>
              </a:rPr>
              <a:t> </a:t>
            </a:r>
            <a:r>
              <a:rPr sz="320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훈련</a:t>
            </a:r>
            <a:r>
              <a:rPr sz="3200" spc="35" dirty="0">
                <a:solidFill>
                  <a:srgbClr val="24A5DF"/>
                </a:solidFill>
                <a:latin typeface="Noto Sans CJK JP Black"/>
                <a:cs typeface="Noto Sans CJK JP Black"/>
              </a:rPr>
              <a:t> </a:t>
            </a:r>
            <a:r>
              <a:rPr sz="3200" spc="254" dirty="0">
                <a:solidFill>
                  <a:srgbClr val="24A5DF"/>
                </a:solidFill>
                <a:latin typeface="Noto Sans CJK JP Black"/>
                <a:cs typeface="Noto Sans CJK JP Black"/>
              </a:rPr>
              <a:t>결과</a:t>
            </a:r>
            <a:endParaRPr sz="3200">
              <a:latin typeface="Noto Sans CJK JP Black"/>
              <a:cs typeface="Noto Sans CJK JP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023" y="1544265"/>
            <a:ext cx="2433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Times New Roman"/>
                <a:cs typeface="Times New Roman"/>
              </a:rPr>
              <a:t>Teacher </a:t>
            </a:r>
            <a:r>
              <a:rPr sz="2000" spc="-5" dirty="0">
                <a:latin typeface="Times New Roman"/>
                <a:cs typeface="Times New Roman"/>
              </a:rPr>
              <a:t>Forcing </a:t>
            </a:r>
            <a:r>
              <a:rPr sz="2000" spc="105" dirty="0">
                <a:latin typeface="Noto Sans CJK JP Black"/>
                <a:cs typeface="Noto Sans CJK JP Black"/>
              </a:rPr>
              <a:t>적용</a:t>
            </a:r>
            <a:r>
              <a:rPr sz="2000" spc="105" dirty="0">
                <a:latin typeface="Times New Roman"/>
                <a:cs typeface="Times New Roman"/>
              </a:rPr>
              <a:t>X  </a:t>
            </a:r>
            <a:r>
              <a:rPr sz="2000" spc="-5" dirty="0">
                <a:latin typeface="Times New Roman"/>
                <a:cs typeface="Times New Roman"/>
              </a:rPr>
              <a:t>RMSE </a:t>
            </a:r>
            <a:r>
              <a:rPr sz="2000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107.5751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3318" y="1956621"/>
            <a:ext cx="5093639" cy="31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30" dirty="0">
                <a:solidFill>
                  <a:srgbClr val="24A5DF"/>
                </a:solidFill>
              </a:rPr>
              <a:t>35</a:t>
            </a:fld>
            <a:endParaRPr spc="130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4030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90" dirty="0">
                <a:solidFill>
                  <a:srgbClr val="E2F2F7"/>
                </a:solidFill>
              </a:rPr>
              <a:t>8.</a:t>
            </a:r>
            <a:r>
              <a:rPr sz="4800" spc="-340" dirty="0">
                <a:solidFill>
                  <a:srgbClr val="E2F2F7"/>
                </a:solidFill>
              </a:rPr>
              <a:t> </a:t>
            </a:r>
            <a:r>
              <a:rPr sz="4800" spc="-10" dirty="0">
                <a:solidFill>
                  <a:srgbClr val="E2F2F7"/>
                </a:solidFill>
              </a:rPr>
              <a:t>Conclusion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“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2625969"/>
            <a:ext cx="9143981" cy="2232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b="1" spc="10" dirty="0">
                <a:latin typeface="Arial"/>
                <a:cs typeface="Arial"/>
              </a:rPr>
              <a:t>Shifting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200" dirty="0"/>
              <a:t>현상</a:t>
            </a:r>
            <a:r>
              <a:rPr spc="40" dirty="0"/>
              <a:t> </a:t>
            </a:r>
            <a:r>
              <a:rPr spc="200" dirty="0"/>
              <a:t>해결</a:t>
            </a:r>
            <a:r>
              <a:rPr spc="45" dirty="0"/>
              <a:t> </a:t>
            </a:r>
            <a:r>
              <a:rPr spc="200" dirty="0"/>
              <a:t>후</a:t>
            </a:r>
            <a:r>
              <a:rPr spc="40" dirty="0"/>
              <a:t> </a:t>
            </a:r>
            <a:r>
              <a:rPr spc="200" dirty="0"/>
              <a:t>예측의</a:t>
            </a:r>
            <a:r>
              <a:rPr spc="45" dirty="0"/>
              <a:t> </a:t>
            </a:r>
            <a:r>
              <a:rPr spc="200" dirty="0"/>
              <a:t>정확도</a:t>
            </a:r>
            <a:r>
              <a:rPr spc="40" dirty="0"/>
              <a:t> </a:t>
            </a:r>
            <a:r>
              <a:rPr spc="200" dirty="0"/>
              <a:t>감소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b="1" spc="220" dirty="0">
                <a:latin typeface="Arial"/>
                <a:cs typeface="Arial"/>
              </a:rPr>
              <a:t>&gt;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Seq2Seq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spc="200" dirty="0"/>
              <a:t>모델</a:t>
            </a:r>
            <a:r>
              <a:rPr spc="40" dirty="0"/>
              <a:t> </a:t>
            </a:r>
            <a:r>
              <a:rPr spc="200" dirty="0"/>
              <a:t>연구를</a:t>
            </a:r>
            <a:r>
              <a:rPr spc="40" dirty="0"/>
              <a:t> </a:t>
            </a:r>
            <a:r>
              <a:rPr spc="200" dirty="0"/>
              <a:t>통해</a:t>
            </a:r>
            <a:r>
              <a:rPr spc="40" dirty="0"/>
              <a:t> </a:t>
            </a:r>
            <a:r>
              <a:rPr spc="200" dirty="0"/>
              <a:t>향후</a:t>
            </a:r>
            <a:r>
              <a:rPr spc="35" dirty="0"/>
              <a:t> </a:t>
            </a:r>
            <a:r>
              <a:rPr spc="200" dirty="0"/>
              <a:t>모델</a:t>
            </a:r>
            <a:r>
              <a:rPr spc="40" dirty="0"/>
              <a:t> </a:t>
            </a:r>
            <a:r>
              <a:rPr spc="200" dirty="0"/>
              <a:t>고도화와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b="1" spc="-10" dirty="0">
                <a:latin typeface="Arial"/>
                <a:cs typeface="Arial"/>
              </a:rPr>
              <a:t>sliding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35" dirty="0">
                <a:latin typeface="Arial"/>
                <a:cs typeface="Arial"/>
              </a:rPr>
              <a:t>window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55" dirty="0">
                <a:latin typeface="Arial"/>
                <a:cs typeface="Arial"/>
              </a:rPr>
              <a:t>dataset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spc="200" dirty="0"/>
              <a:t>을</a:t>
            </a:r>
            <a:r>
              <a:rPr spc="40" dirty="0"/>
              <a:t> </a:t>
            </a:r>
            <a:r>
              <a:rPr spc="200" dirty="0"/>
              <a:t>적용한</a:t>
            </a:r>
            <a:r>
              <a:rPr spc="40" dirty="0"/>
              <a:t> </a:t>
            </a:r>
            <a:r>
              <a:rPr spc="200" dirty="0"/>
              <a:t>정확도</a:t>
            </a:r>
            <a:r>
              <a:rPr spc="40" dirty="0"/>
              <a:t> </a:t>
            </a:r>
            <a:r>
              <a:rPr spc="200" dirty="0"/>
              <a:t>향상</a:t>
            </a:r>
            <a:r>
              <a:rPr spc="40" dirty="0"/>
              <a:t> </a:t>
            </a:r>
            <a:r>
              <a:rPr spc="200" dirty="0"/>
              <a:t>기대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37</a:t>
            </a:fld>
            <a:endParaRPr spc="14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970" y="466524"/>
            <a:ext cx="6350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dirty="0">
                <a:solidFill>
                  <a:srgbClr val="104499"/>
                </a:solidFill>
                <a:latin typeface="Arial"/>
                <a:cs typeface="Arial"/>
              </a:rPr>
              <a:t>“</a:t>
            </a:r>
            <a:endParaRPr sz="9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625969"/>
            <a:ext cx="9143981" cy="2232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0413" y="1764159"/>
            <a:ext cx="7346950" cy="21399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475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시계열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데이터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예측의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난이도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체감</a:t>
            </a:r>
            <a:endParaRPr sz="2000">
              <a:latin typeface="Noto Sans CJK JP Black"/>
              <a:cs typeface="Noto Sans CJK JP Black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b="1" spc="17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000" spc="17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개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모델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성능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비교를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위해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개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2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적용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및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훈련</a:t>
            </a:r>
            <a:endParaRPr sz="2000">
              <a:latin typeface="Noto Sans CJK JP Black"/>
              <a:cs typeface="Noto Sans CJK JP Black"/>
            </a:endParaRPr>
          </a:p>
          <a:p>
            <a:pPr marL="394335" indent="-382270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114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주식</a:t>
            </a:r>
            <a:r>
              <a:rPr sz="2000" b="1" spc="114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가상화폐</a:t>
            </a:r>
            <a:r>
              <a:rPr sz="20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데이터가</a:t>
            </a:r>
            <a:r>
              <a:rPr sz="20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아닌</a:t>
            </a:r>
            <a:r>
              <a:rPr sz="2000" spc="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에너지</a:t>
            </a:r>
            <a:r>
              <a:rPr sz="20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소비량처럼</a:t>
            </a:r>
            <a:r>
              <a:rPr sz="2000" spc="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seosonality</a:t>
            </a:r>
            <a:endParaRPr sz="2000">
              <a:latin typeface="Arial"/>
              <a:cs typeface="Arial"/>
            </a:endParaRPr>
          </a:p>
          <a:p>
            <a:pPr marL="394335">
              <a:lnSpc>
                <a:spcPct val="100000"/>
              </a:lnSpc>
              <a:spcBef>
                <a:spcPts val="375"/>
              </a:spcBef>
            </a:pP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가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명확한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데이터에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적용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더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높은</a:t>
            </a:r>
            <a:r>
              <a:rPr sz="2000" spc="3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성능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기대</a:t>
            </a:r>
            <a:endParaRPr sz="2000">
              <a:latin typeface="Noto Sans CJK JP Black"/>
              <a:cs typeface="Noto Sans CJK JP Black"/>
            </a:endParaRPr>
          </a:p>
          <a:p>
            <a:pPr marL="394335" marR="526415" indent="-382270">
              <a:lnSpc>
                <a:spcPct val="115599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뚜렷한</a:t>
            </a:r>
            <a:r>
              <a:rPr sz="2000" spc="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패턴이</a:t>
            </a:r>
            <a:r>
              <a:rPr sz="20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없는</a:t>
            </a:r>
            <a:r>
              <a:rPr sz="2000" spc="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주가예측에</a:t>
            </a:r>
            <a:r>
              <a:rPr sz="2000" spc="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DL</a:t>
            </a:r>
            <a:r>
              <a:rPr sz="20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모델</a:t>
            </a:r>
            <a:r>
              <a:rPr sz="20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적용</a:t>
            </a:r>
            <a:r>
              <a:rPr sz="2000" spc="2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시도로</a:t>
            </a:r>
            <a:r>
              <a:rPr sz="2000" spc="25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성능  테스트에</a:t>
            </a:r>
            <a:r>
              <a:rPr sz="2000" spc="3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Noto Sans CJK JP Black"/>
                <a:cs typeface="Noto Sans CJK JP Black"/>
              </a:rPr>
              <a:t>기여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38</a:t>
            </a:fld>
            <a:endParaRPr spc="14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02818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" dirty="0">
                <a:solidFill>
                  <a:srgbClr val="24A5DF"/>
                </a:solidFill>
              </a:rPr>
              <a:t>Reference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39</a:t>
            </a:fld>
            <a:endParaRPr spc="140" dirty="0"/>
          </a:p>
        </p:txBody>
      </p:sp>
      <p:sp>
        <p:nvSpPr>
          <p:cNvPr id="3" name="object 3"/>
          <p:cNvSpPr txBox="1"/>
          <p:nvPr/>
        </p:nvSpPr>
        <p:spPr>
          <a:xfrm>
            <a:off x="1059438" y="1664429"/>
            <a:ext cx="7016115" cy="190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indent="-194945">
              <a:lnSpc>
                <a:spcPts val="2055"/>
              </a:lnSpc>
              <a:spcBef>
                <a:spcPts val="100"/>
              </a:spcBef>
              <a:buFont typeface="Arial"/>
              <a:buChar char="•"/>
              <a:tabLst>
                <a:tab pos="207645" algn="l"/>
              </a:tabLst>
            </a:pPr>
            <a:r>
              <a:rPr sz="1800" spc="-100" dirty="0">
                <a:latin typeface="Noto Sans CJK JP Black"/>
                <a:cs typeface="Noto Sans CJK JP Black"/>
              </a:rPr>
              <a:t>Paper:</a:t>
            </a:r>
            <a:endParaRPr sz="1800">
              <a:latin typeface="Noto Sans CJK JP Black"/>
              <a:cs typeface="Noto Sans CJK JP Black"/>
            </a:endParaRPr>
          </a:p>
          <a:p>
            <a:pPr marL="207010" marR="5080">
              <a:lnSpc>
                <a:spcPts val="1950"/>
              </a:lnSpc>
              <a:spcBef>
                <a:spcPts val="135"/>
              </a:spcBef>
            </a:pPr>
            <a:r>
              <a:rPr sz="1800" u="heavy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Sans CJK JP Black"/>
                <a:cs typeface="Noto Sans CJK JP Black"/>
                <a:hlinkClick r:id="rId2"/>
              </a:rPr>
              <a:t>https://paperswithcode.com/paper/sequence-to-sequence-lea </a:t>
            </a:r>
            <a:r>
              <a:rPr sz="1800" spc="-70" dirty="0">
                <a:solidFill>
                  <a:srgbClr val="0462C1"/>
                </a:solidFill>
                <a:latin typeface="Noto Sans CJK JP Black"/>
                <a:cs typeface="Noto Sans CJK JP Black"/>
              </a:rPr>
              <a:t> </a:t>
            </a:r>
            <a:r>
              <a:rPr sz="1800" u="heavy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Sans CJK JP Black"/>
                <a:cs typeface="Noto Sans CJK JP Black"/>
                <a:hlinkClick r:id="rId2"/>
              </a:rPr>
              <a:t>rning-with-neural</a:t>
            </a:r>
            <a:endParaRPr sz="18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50">
              <a:latin typeface="Noto Sans CJK JP Black"/>
              <a:cs typeface="Noto Sans CJK JP Black"/>
            </a:endParaRPr>
          </a:p>
          <a:p>
            <a:pPr marL="207010" indent="-194945">
              <a:lnSpc>
                <a:spcPts val="2045"/>
              </a:lnSpc>
              <a:buFont typeface="Arial"/>
              <a:buChar char="•"/>
              <a:tabLst>
                <a:tab pos="207645" algn="l"/>
              </a:tabLst>
            </a:pPr>
            <a:r>
              <a:rPr sz="1800" spc="-90" dirty="0">
                <a:latin typeface="Noto Sans CJK JP Black"/>
                <a:cs typeface="Noto Sans CJK JP Black"/>
              </a:rPr>
              <a:t>LSTM</a:t>
            </a:r>
            <a:r>
              <a:rPr sz="1800" spc="180" dirty="0">
                <a:latin typeface="Noto Sans CJK JP Black"/>
                <a:cs typeface="Noto Sans CJK JP Black"/>
              </a:rPr>
              <a:t> </a:t>
            </a:r>
            <a:r>
              <a:rPr sz="1800" spc="85" dirty="0">
                <a:latin typeface="Noto Sans CJK JP Black"/>
                <a:cs typeface="Noto Sans CJK JP Black"/>
              </a:rPr>
              <a:t>설명:</a:t>
            </a:r>
            <a:endParaRPr sz="1800">
              <a:latin typeface="Noto Sans CJK JP Black"/>
              <a:cs typeface="Noto Sans CJK JP Black"/>
            </a:endParaRPr>
          </a:p>
          <a:p>
            <a:pPr marL="207010">
              <a:lnSpc>
                <a:spcPts val="1939"/>
              </a:lnSpc>
            </a:pPr>
            <a:r>
              <a:rPr sz="1800" u="heavy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Sans CJK JP Black"/>
                <a:cs typeface="Noto Sans CJK JP Black"/>
                <a:hlinkClick r:id="rId3"/>
              </a:rPr>
              <a:t>https://dgkim5360.tistory.com/entry/understanding-long-short</a:t>
            </a:r>
            <a:endParaRPr sz="1800">
              <a:latin typeface="Noto Sans CJK JP Black"/>
              <a:cs typeface="Noto Sans CJK JP Black"/>
            </a:endParaRPr>
          </a:p>
          <a:p>
            <a:pPr marL="207010">
              <a:lnSpc>
                <a:spcPts val="2055"/>
              </a:lnSpc>
            </a:pP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Sans CJK JP Black"/>
                <a:cs typeface="Noto Sans CJK JP Black"/>
                <a:hlinkClick r:id="rId3"/>
              </a:rPr>
              <a:t>-term-memory-lstm-kr</a:t>
            </a:r>
            <a:endParaRPr sz="1800">
              <a:latin typeface="Noto Sans CJK JP Black"/>
              <a:cs typeface="Noto Sans CJK JP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960" y="1498755"/>
            <a:ext cx="6863715" cy="25400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61925" marR="5080">
              <a:lnSpc>
                <a:spcPts val="2170"/>
              </a:lnSpc>
              <a:spcBef>
                <a:spcPts val="360"/>
              </a:spcBef>
            </a:pPr>
            <a:r>
              <a:rPr sz="2000" spc="160" dirty="0">
                <a:latin typeface="Noto Sans CJK JP Black"/>
                <a:cs typeface="Noto Sans CJK JP Black"/>
              </a:rPr>
              <a:t>현업에서 시계열 데이터 예측에 대한 관심과 필요성이  증대됨에 따라 시계열 데이터를 중심으로 예측 모델을</a:t>
            </a:r>
            <a:r>
              <a:rPr sz="2000" spc="37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구현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Noto Sans CJK JP Black"/>
              <a:cs typeface="Noto Sans CJK JP Black"/>
            </a:endParaRPr>
          </a:p>
          <a:p>
            <a:pPr marL="161925">
              <a:lnSpc>
                <a:spcPts val="2285"/>
              </a:lnSpc>
            </a:pPr>
            <a:r>
              <a:rPr sz="2000" spc="160" dirty="0">
                <a:latin typeface="Noto Sans CJK JP Black"/>
                <a:cs typeface="Noto Sans CJK JP Black"/>
              </a:rPr>
              <a:t>시계열 데이터 예측 모델을 적용할 수 있는</a:t>
            </a:r>
            <a:r>
              <a:rPr sz="2000" spc="445" dirty="0">
                <a:latin typeface="Noto Sans CJK JP Black"/>
                <a:cs typeface="Noto Sans CJK JP Black"/>
              </a:rPr>
              <a:t> </a:t>
            </a:r>
            <a:r>
              <a:rPr sz="2000" spc="65" dirty="0">
                <a:latin typeface="Noto Sans CJK JP Black"/>
                <a:cs typeface="Noto Sans CJK JP Black"/>
              </a:rPr>
              <a:t>예:</a:t>
            </a:r>
            <a:endParaRPr sz="2000">
              <a:latin typeface="Noto Sans CJK JP Black"/>
              <a:cs typeface="Noto Sans CJK JP Black"/>
            </a:endParaRPr>
          </a:p>
          <a:p>
            <a:pPr marL="390525" indent="-378460">
              <a:lnSpc>
                <a:spcPts val="2175"/>
              </a:lnSpc>
              <a:buChar char="-"/>
              <a:tabLst>
                <a:tab pos="390525" algn="l"/>
                <a:tab pos="391160" algn="l"/>
              </a:tabLst>
            </a:pPr>
            <a:r>
              <a:rPr sz="2000" spc="160" dirty="0">
                <a:latin typeface="Noto Sans CJK JP Black"/>
                <a:cs typeface="Noto Sans CJK JP Black"/>
              </a:rPr>
              <a:t>제품의 수요예측을 통한 재고</a:t>
            </a:r>
            <a:r>
              <a:rPr sz="2000" spc="32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최적화</a:t>
            </a:r>
            <a:endParaRPr sz="2000">
              <a:latin typeface="Noto Sans CJK JP Black"/>
              <a:cs typeface="Noto Sans CJK JP Black"/>
            </a:endParaRPr>
          </a:p>
          <a:p>
            <a:pPr marL="390525" indent="-378460">
              <a:lnSpc>
                <a:spcPts val="2285"/>
              </a:lnSpc>
              <a:buChar char="-"/>
              <a:tabLst>
                <a:tab pos="390525" algn="l"/>
                <a:tab pos="391160" algn="l"/>
              </a:tabLst>
            </a:pPr>
            <a:r>
              <a:rPr sz="2000" spc="160" dirty="0">
                <a:latin typeface="Noto Sans CJK JP Black"/>
                <a:cs typeface="Noto Sans CJK JP Black"/>
              </a:rPr>
              <a:t>주식 및 가상화폐 가격 예측을 통한 수익극대화</a:t>
            </a:r>
            <a:r>
              <a:rPr sz="2000" spc="43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등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000">
              <a:latin typeface="Noto Sans CJK JP Black"/>
              <a:cs typeface="Noto Sans CJK JP Black"/>
            </a:endParaRPr>
          </a:p>
          <a:p>
            <a:pPr marL="161925" marR="597535">
              <a:lnSpc>
                <a:spcPts val="2170"/>
              </a:lnSpc>
            </a:pPr>
            <a:r>
              <a:rPr sz="2000" spc="160" dirty="0">
                <a:latin typeface="Noto Sans CJK JP Black"/>
                <a:cs typeface="Noto Sans CJK JP Black"/>
              </a:rPr>
              <a:t>시간의 순서에 따라 움직이는 시계열 데이터에 적합한  효율적인 딥러닝 모델을 찾기 위한 비교</a:t>
            </a:r>
            <a:r>
              <a:rPr sz="2000" spc="39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진행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427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5" dirty="0">
                <a:solidFill>
                  <a:srgbClr val="24A5DF"/>
                </a:solidFill>
              </a:rPr>
              <a:t>Introduction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754271" y="4674925"/>
            <a:ext cx="1358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140" dirty="0">
                <a:solidFill>
                  <a:srgbClr val="24A5DF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6324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GitHub Link</a:t>
            </a:r>
            <a:endParaRPr sz="32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40</a:t>
            </a:fld>
            <a:endParaRPr spc="140" dirty="0"/>
          </a:p>
        </p:txBody>
      </p:sp>
      <p:sp>
        <p:nvSpPr>
          <p:cNvPr id="3" name="object 3"/>
          <p:cNvSpPr txBox="1"/>
          <p:nvPr/>
        </p:nvSpPr>
        <p:spPr>
          <a:xfrm>
            <a:off x="1059438" y="1664429"/>
            <a:ext cx="701611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010" indent="-194945">
              <a:lnSpc>
                <a:spcPts val="2055"/>
              </a:lnSpc>
              <a:spcBef>
                <a:spcPts val="100"/>
              </a:spcBef>
              <a:buFont typeface="Arial"/>
              <a:buChar char="•"/>
              <a:tabLst>
                <a:tab pos="207645" algn="l"/>
              </a:tabLst>
            </a:pPr>
            <a:r>
              <a:rPr lang="en-US" spc="-100" dirty="0">
                <a:latin typeface="Noto Sans CJK JP Black"/>
                <a:cs typeface="Noto Sans CJK JP Black"/>
              </a:rPr>
              <a:t>code</a:t>
            </a:r>
            <a:r>
              <a:rPr sz="1800" spc="-100" dirty="0">
                <a:latin typeface="Noto Sans CJK JP Black"/>
                <a:cs typeface="Noto Sans CJK JP Black"/>
              </a:rPr>
              <a:t>:</a:t>
            </a:r>
            <a:endParaRPr sz="1800" dirty="0">
              <a:latin typeface="Noto Sans CJK JP Black"/>
              <a:cs typeface="Noto Sans CJK JP Black"/>
            </a:endParaRPr>
          </a:p>
          <a:p>
            <a:pPr marL="207010" marR="5080">
              <a:lnSpc>
                <a:spcPts val="1950"/>
              </a:lnSpc>
              <a:spcBef>
                <a:spcPts val="135"/>
              </a:spcBef>
            </a:pPr>
            <a:r>
              <a:rPr lang="en-US" sz="1800" u="heavy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oto Sans CJK JP Black"/>
                <a:cs typeface="Noto Sans CJK JP Black"/>
              </a:rPr>
              <a:t>https://github.com/Lee-junseok1025/seq2seq_fintech_team1_time-sreies</a:t>
            </a:r>
            <a:endParaRPr sz="1250" dirty="0">
              <a:latin typeface="Noto Sans CJK JP Black"/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063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55724"/>
            <a:ext cx="9143981" cy="2340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170" y="1784976"/>
            <a:ext cx="441579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95" dirty="0">
                <a:solidFill>
                  <a:srgbClr val="FFFFFF"/>
                </a:solidFill>
              </a:rPr>
              <a:t>Thank</a:t>
            </a:r>
            <a:r>
              <a:rPr sz="6800" spc="-280" dirty="0">
                <a:solidFill>
                  <a:srgbClr val="FFFFFF"/>
                </a:solidFill>
              </a:rPr>
              <a:t> </a:t>
            </a:r>
            <a:r>
              <a:rPr sz="6800" spc="-170" dirty="0">
                <a:solidFill>
                  <a:srgbClr val="FFFFFF"/>
                </a:solidFill>
              </a:rPr>
              <a:t>You</a:t>
            </a:r>
            <a:endParaRPr sz="6800"/>
          </a:p>
        </p:txBody>
      </p:sp>
      <p:sp>
        <p:nvSpPr>
          <p:cNvPr id="5" name="object 5"/>
          <p:cNvSpPr/>
          <p:nvPr/>
        </p:nvSpPr>
        <p:spPr>
          <a:xfrm>
            <a:off x="7354085" y="995390"/>
            <a:ext cx="215799" cy="21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40" dirty="0"/>
              <a:t>41</a:t>
            </a:fld>
            <a:endParaRPr spc="1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5170" y="1924466"/>
            <a:ext cx="451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80" dirty="0">
                <a:solidFill>
                  <a:srgbClr val="E2F2F7"/>
                </a:solidFill>
              </a:rPr>
              <a:t>2. </a:t>
            </a:r>
            <a:r>
              <a:rPr sz="4800" spc="55" dirty="0">
                <a:solidFill>
                  <a:srgbClr val="E2F2F7"/>
                </a:solidFill>
              </a:rPr>
              <a:t>DNN</a:t>
            </a:r>
            <a:r>
              <a:rPr sz="4800" spc="-650" dirty="0">
                <a:solidFill>
                  <a:srgbClr val="E2F2F7"/>
                </a:solidFill>
              </a:rPr>
              <a:t> </a:t>
            </a:r>
            <a:r>
              <a:rPr sz="4800" spc="105" dirty="0">
                <a:solidFill>
                  <a:srgbClr val="E2F2F7"/>
                </a:solidFill>
              </a:rPr>
              <a:t>Dataset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122" y="1498755"/>
            <a:ext cx="217233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5"/>
              </a:lnSpc>
              <a:spcBef>
                <a:spcPts val="100"/>
              </a:spcBef>
            </a:pPr>
            <a:r>
              <a:rPr sz="2000" spc="-100" dirty="0">
                <a:latin typeface="Noto Sans CJK JP Black"/>
                <a:cs typeface="Noto Sans CJK JP Black"/>
              </a:rPr>
              <a:t>Data</a:t>
            </a:r>
            <a:endParaRPr sz="2000">
              <a:latin typeface="Noto Sans CJK JP Black"/>
              <a:cs typeface="Noto Sans CJK JP Black"/>
            </a:endParaRPr>
          </a:p>
          <a:p>
            <a:pPr marL="469900" indent="-378460">
              <a:lnSpc>
                <a:spcPts val="2175"/>
              </a:lnSpc>
              <a:buChar char="-"/>
              <a:tabLst>
                <a:tab pos="469265" algn="l"/>
                <a:tab pos="469900" algn="l"/>
              </a:tabLst>
            </a:pPr>
            <a:r>
              <a:rPr sz="2000" spc="-135" dirty="0">
                <a:latin typeface="Noto Sans CJK JP Black"/>
                <a:cs typeface="Noto Sans CJK JP Black"/>
              </a:rPr>
              <a:t>Bitcoin</a:t>
            </a:r>
            <a:endParaRPr sz="2000">
              <a:latin typeface="Noto Sans CJK JP Black"/>
              <a:cs typeface="Noto Sans CJK JP Black"/>
            </a:endParaRPr>
          </a:p>
          <a:p>
            <a:pPr marL="469900" indent="-378460">
              <a:lnSpc>
                <a:spcPts val="2285"/>
              </a:lnSpc>
              <a:buChar char="-"/>
              <a:tabLst>
                <a:tab pos="469265" algn="l"/>
                <a:tab pos="469900" algn="l"/>
              </a:tabLst>
            </a:pPr>
            <a:r>
              <a:rPr sz="2000" spc="-70" dirty="0">
                <a:latin typeface="Noto Sans CJK JP Black"/>
                <a:cs typeface="Noto Sans CJK JP Black"/>
              </a:rPr>
              <a:t>S&amp;P500</a:t>
            </a:r>
            <a:r>
              <a:rPr sz="2000" spc="17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지수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Noto Sans CJK JP Black"/>
              <a:buChar char="-"/>
            </a:pPr>
            <a:endParaRPr sz="900">
              <a:latin typeface="Noto Sans CJK JP Black"/>
              <a:cs typeface="Noto Sans CJK JP Black"/>
            </a:endParaRPr>
          </a:p>
          <a:p>
            <a:pPr marL="12700">
              <a:lnSpc>
                <a:spcPts val="2285"/>
              </a:lnSpc>
            </a:pPr>
            <a:r>
              <a:rPr sz="2000" spc="-100" dirty="0">
                <a:latin typeface="Noto Sans CJK JP Black"/>
                <a:cs typeface="Noto Sans CJK JP Black"/>
              </a:rPr>
              <a:t>Data </a:t>
            </a:r>
            <a:r>
              <a:rPr sz="2000" spc="-130" dirty="0">
                <a:latin typeface="Noto Sans CJK JP Black"/>
                <a:cs typeface="Noto Sans CJK JP Black"/>
              </a:rPr>
              <a:t>Time</a:t>
            </a:r>
            <a:r>
              <a:rPr sz="2000" spc="100" dirty="0">
                <a:latin typeface="Noto Sans CJK JP Black"/>
                <a:cs typeface="Noto Sans CJK JP Black"/>
              </a:rPr>
              <a:t> </a:t>
            </a:r>
            <a:r>
              <a:rPr sz="2000" spc="-195" dirty="0">
                <a:latin typeface="Noto Sans CJK JP Black"/>
                <a:cs typeface="Noto Sans CJK JP Black"/>
              </a:rPr>
              <a:t>Interval</a:t>
            </a:r>
            <a:endParaRPr sz="2000">
              <a:latin typeface="Noto Sans CJK JP Black"/>
              <a:cs typeface="Noto Sans CJK JP Black"/>
            </a:endParaRPr>
          </a:p>
          <a:p>
            <a:pPr marL="469900" indent="-378460">
              <a:lnSpc>
                <a:spcPts val="2285"/>
              </a:lnSpc>
              <a:buChar char="-"/>
              <a:tabLst>
                <a:tab pos="469265" algn="l"/>
                <a:tab pos="469900" algn="l"/>
              </a:tabLst>
            </a:pPr>
            <a:r>
              <a:rPr sz="2000" spc="-55" dirty="0">
                <a:latin typeface="Noto Sans CJK JP Black"/>
                <a:cs typeface="Noto Sans CJK JP Black"/>
              </a:rPr>
              <a:t>1</a:t>
            </a:r>
            <a:r>
              <a:rPr sz="2000" spc="195" dirty="0">
                <a:latin typeface="Noto Sans CJK JP Black"/>
                <a:cs typeface="Noto Sans CJK JP Black"/>
              </a:rPr>
              <a:t> </a:t>
            </a:r>
            <a:r>
              <a:rPr sz="2000" spc="-195" dirty="0">
                <a:latin typeface="Noto Sans CJK JP Black"/>
                <a:cs typeface="Noto Sans CJK JP Black"/>
              </a:rPr>
              <a:t>hour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Noto Sans CJK JP Black"/>
              <a:buChar char="-"/>
            </a:pPr>
            <a:endParaRPr sz="900">
              <a:latin typeface="Noto Sans CJK JP Black"/>
              <a:cs typeface="Noto Sans CJK JP Black"/>
            </a:endParaRPr>
          </a:p>
          <a:p>
            <a:pPr marL="12700">
              <a:lnSpc>
                <a:spcPts val="2285"/>
              </a:lnSpc>
            </a:pPr>
            <a:r>
              <a:rPr sz="2000" spc="-100" dirty="0">
                <a:latin typeface="Noto Sans CJK JP Black"/>
                <a:cs typeface="Noto Sans CJK JP Black"/>
              </a:rPr>
              <a:t>Data</a:t>
            </a:r>
            <a:r>
              <a:rPr sz="2000" spc="195" dirty="0">
                <a:latin typeface="Noto Sans CJK JP Black"/>
                <a:cs typeface="Noto Sans CJK JP Black"/>
              </a:rPr>
              <a:t> </a:t>
            </a:r>
            <a:r>
              <a:rPr sz="2000" spc="-140" dirty="0">
                <a:latin typeface="Noto Sans CJK JP Black"/>
                <a:cs typeface="Noto Sans CJK JP Black"/>
              </a:rPr>
              <a:t>Type</a:t>
            </a:r>
            <a:endParaRPr sz="2000">
              <a:latin typeface="Noto Sans CJK JP Black"/>
              <a:cs typeface="Noto Sans CJK JP Black"/>
            </a:endParaRPr>
          </a:p>
          <a:p>
            <a:pPr marL="469900" indent="-378460">
              <a:lnSpc>
                <a:spcPts val="2285"/>
              </a:lnSpc>
              <a:buChar char="-"/>
              <a:tabLst>
                <a:tab pos="469265" algn="l"/>
                <a:tab pos="469900" algn="l"/>
              </a:tabLst>
            </a:pPr>
            <a:r>
              <a:rPr sz="2000" spc="-55" dirty="0">
                <a:latin typeface="Noto Sans CJK JP Black"/>
                <a:cs typeface="Noto Sans CJK JP Black"/>
              </a:rPr>
              <a:t>Close</a:t>
            </a:r>
            <a:r>
              <a:rPr sz="2000" spc="190" dirty="0">
                <a:latin typeface="Noto Sans CJK JP Black"/>
                <a:cs typeface="Noto Sans CJK JP Black"/>
              </a:rPr>
              <a:t> </a:t>
            </a:r>
            <a:r>
              <a:rPr sz="2000" spc="-125" dirty="0">
                <a:latin typeface="Noto Sans CJK JP Black"/>
                <a:cs typeface="Noto Sans CJK JP Black"/>
              </a:rPr>
              <a:t>Price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6</a:t>
            </a:fld>
            <a:endParaRPr spc="114" dirty="0">
              <a:solidFill>
                <a:srgbClr val="24A5D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2555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</a:t>
            </a:r>
            <a:r>
              <a:rPr sz="3200" spc="-155" dirty="0">
                <a:solidFill>
                  <a:srgbClr val="24A5DF"/>
                </a:solidFill>
              </a:rPr>
              <a:t> </a:t>
            </a:r>
            <a:r>
              <a:rPr sz="3200" spc="65" dirty="0">
                <a:solidFill>
                  <a:srgbClr val="24A5DF"/>
                </a:solidFill>
              </a:rPr>
              <a:t>Dataset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122" y="1498755"/>
            <a:ext cx="6589395" cy="226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Noto Sans CJK JP Black"/>
                <a:cs typeface="Noto Sans CJK JP Black"/>
              </a:rPr>
              <a:t>DNN </a:t>
            </a:r>
            <a:r>
              <a:rPr sz="2000" spc="120" dirty="0">
                <a:latin typeface="Noto Sans CJK JP Black"/>
                <a:cs typeface="Noto Sans CJK JP Black"/>
              </a:rPr>
              <a:t>요구사항: </a:t>
            </a:r>
            <a:r>
              <a:rPr sz="2000" spc="85" dirty="0">
                <a:latin typeface="Noto Sans CJK JP Black"/>
                <a:cs typeface="Noto Sans CJK JP Black"/>
              </a:rPr>
              <a:t>2차원</a:t>
            </a:r>
            <a:r>
              <a:rPr sz="2000" spc="229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데이터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000">
              <a:latin typeface="Noto Sans CJK JP Black"/>
              <a:cs typeface="Noto Sans CJK JP Black"/>
            </a:endParaRPr>
          </a:p>
          <a:p>
            <a:pPr marL="12700" marR="113664">
              <a:lnSpc>
                <a:spcPts val="2170"/>
              </a:lnSpc>
            </a:pPr>
            <a:r>
              <a:rPr sz="2000" spc="50" dirty="0">
                <a:latin typeface="Noto Sans CJK JP Black"/>
                <a:cs typeface="Noto Sans CJK JP Black"/>
              </a:rPr>
              <a:t>24시간 </a:t>
            </a:r>
            <a:r>
              <a:rPr sz="2000" spc="160" dirty="0">
                <a:latin typeface="Noto Sans CJK JP Black"/>
                <a:cs typeface="Noto Sans CJK JP Black"/>
              </a:rPr>
              <a:t>거래 특성 </a:t>
            </a:r>
            <a:r>
              <a:rPr sz="2000" spc="120" dirty="0">
                <a:latin typeface="Noto Sans CJK JP Black"/>
                <a:cs typeface="Noto Sans CJK JP Black"/>
              </a:rPr>
              <a:t>반영, </a:t>
            </a:r>
            <a:r>
              <a:rPr sz="2000" spc="160" dirty="0">
                <a:latin typeface="Noto Sans CJK JP Black"/>
                <a:cs typeface="Noto Sans CJK JP Black"/>
              </a:rPr>
              <a:t>한국시간 기준 </a:t>
            </a:r>
            <a:r>
              <a:rPr sz="2000" spc="85" dirty="0">
                <a:latin typeface="Noto Sans CJK JP Black"/>
                <a:cs typeface="Noto Sans CJK JP Black"/>
              </a:rPr>
              <a:t>0시~24시 </a:t>
            </a:r>
            <a:r>
              <a:rPr sz="2000" spc="160" dirty="0">
                <a:latin typeface="Noto Sans CJK JP Black"/>
                <a:cs typeface="Noto Sans CJK JP Black"/>
              </a:rPr>
              <a:t>사이의  데이터를 </a:t>
            </a:r>
            <a:r>
              <a:rPr sz="2000" spc="50" dirty="0">
                <a:latin typeface="Noto Sans CJK JP Black"/>
                <a:cs typeface="Noto Sans CJK JP Black"/>
              </a:rPr>
              <a:t>1일 </a:t>
            </a:r>
            <a:r>
              <a:rPr sz="2000" spc="160" dirty="0">
                <a:latin typeface="Noto Sans CJK JP Black"/>
                <a:cs typeface="Noto Sans CJK JP Black"/>
              </a:rPr>
              <a:t>데이터로 </a:t>
            </a:r>
            <a:r>
              <a:rPr sz="2000" spc="-110" dirty="0">
                <a:latin typeface="Noto Sans CJK JP Black"/>
                <a:cs typeface="Noto Sans CJK JP Black"/>
              </a:rPr>
              <a:t>X </a:t>
            </a:r>
            <a:r>
              <a:rPr sz="2000" spc="160" dirty="0">
                <a:latin typeface="Noto Sans CJK JP Black"/>
                <a:cs typeface="Noto Sans CJK JP Black"/>
              </a:rPr>
              <a:t>데이터</a:t>
            </a:r>
            <a:r>
              <a:rPr sz="2000" spc="40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구성</a:t>
            </a:r>
            <a:endParaRPr sz="2000">
              <a:latin typeface="Noto Sans CJK JP Black"/>
              <a:cs typeface="Noto Sans CJK JP Black"/>
            </a:endParaRPr>
          </a:p>
          <a:p>
            <a:pPr marL="12700" marR="5080">
              <a:lnSpc>
                <a:spcPts val="4350"/>
              </a:lnSpc>
              <a:spcBef>
                <a:spcPts val="445"/>
              </a:spcBef>
            </a:pPr>
            <a:r>
              <a:rPr sz="2000" spc="110" dirty="0">
                <a:latin typeface="Noto Sans CJK JP Black"/>
                <a:cs typeface="Noto Sans CJK JP Black"/>
              </a:rPr>
              <a:t>예측값: </a:t>
            </a:r>
            <a:r>
              <a:rPr sz="2000" spc="160" dirty="0">
                <a:latin typeface="Noto Sans CJK JP Black"/>
                <a:cs typeface="Noto Sans CJK JP Black"/>
              </a:rPr>
              <a:t>한국시간 기준 익일 오전 </a:t>
            </a:r>
            <a:r>
              <a:rPr sz="2000" spc="50" dirty="0">
                <a:latin typeface="Noto Sans CJK JP Black"/>
                <a:cs typeface="Noto Sans CJK JP Black"/>
              </a:rPr>
              <a:t>1시 </a:t>
            </a:r>
            <a:r>
              <a:rPr sz="2000" spc="-55" dirty="0">
                <a:latin typeface="Noto Sans CJK JP Black"/>
                <a:cs typeface="Noto Sans CJK JP Black"/>
              </a:rPr>
              <a:t>Close </a:t>
            </a:r>
            <a:r>
              <a:rPr sz="2000" spc="-125" dirty="0">
                <a:latin typeface="Noto Sans CJK JP Black"/>
                <a:cs typeface="Noto Sans CJK JP Black"/>
              </a:rPr>
              <a:t>Price </a:t>
            </a:r>
            <a:r>
              <a:rPr sz="2000" spc="160" dirty="0">
                <a:latin typeface="Noto Sans CJK JP Black"/>
                <a:cs typeface="Noto Sans CJK JP Black"/>
              </a:rPr>
              <a:t>를 사용  </a:t>
            </a:r>
            <a:r>
              <a:rPr sz="2000" spc="50" dirty="0">
                <a:latin typeface="Noto Sans CJK JP Black"/>
                <a:cs typeface="Noto Sans CJK JP Black"/>
              </a:rPr>
              <a:t>24시간 </a:t>
            </a:r>
            <a:r>
              <a:rPr sz="2000" spc="160" dirty="0">
                <a:latin typeface="Noto Sans CJK JP Black"/>
                <a:cs typeface="Noto Sans CJK JP Black"/>
              </a:rPr>
              <a:t>기준 가격</a:t>
            </a:r>
            <a:r>
              <a:rPr sz="2000" spc="40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예측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7</a:t>
            </a:fld>
            <a:endParaRPr spc="114" dirty="0">
              <a:solidFill>
                <a:srgbClr val="24A5D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43040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70" dirty="0">
                <a:solidFill>
                  <a:srgbClr val="24A5DF"/>
                </a:solidFill>
              </a:rPr>
              <a:t>Dataset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484" dirty="0">
                <a:solidFill>
                  <a:srgbClr val="24A5DF"/>
                </a:solidFill>
              </a:rPr>
              <a:t> </a:t>
            </a:r>
            <a:r>
              <a:rPr sz="3200" spc="-25" dirty="0">
                <a:solidFill>
                  <a:srgbClr val="24A5DF"/>
                </a:solidFill>
              </a:rPr>
              <a:t>Bitcoin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5122" y="1498755"/>
            <a:ext cx="6917055" cy="25400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  <a:tabLst>
                <a:tab pos="2890520" algn="l"/>
              </a:tabLst>
            </a:pPr>
            <a:r>
              <a:rPr sz="2000" spc="160" dirty="0">
                <a:latin typeface="Noto Sans CJK JP Black"/>
                <a:cs typeface="Noto Sans CJK JP Black"/>
              </a:rPr>
              <a:t>미국</a:t>
            </a:r>
            <a:r>
              <a:rPr sz="2000" spc="204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거래소</a:t>
            </a:r>
            <a:r>
              <a:rPr sz="2000" spc="204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운영시간인	</a:t>
            </a:r>
            <a:r>
              <a:rPr sz="2000" spc="-45" dirty="0">
                <a:latin typeface="Noto Sans CJK JP Black"/>
                <a:cs typeface="Noto Sans CJK JP Black"/>
              </a:rPr>
              <a:t>9:30 </a:t>
            </a:r>
            <a:r>
              <a:rPr sz="2000" spc="360" dirty="0">
                <a:latin typeface="Noto Sans CJK JP Black"/>
                <a:cs typeface="Noto Sans CJK JP Black"/>
              </a:rPr>
              <a:t>~ </a:t>
            </a:r>
            <a:r>
              <a:rPr sz="2000" spc="-50" dirty="0">
                <a:latin typeface="Noto Sans CJK JP Black"/>
                <a:cs typeface="Noto Sans CJK JP Black"/>
              </a:rPr>
              <a:t>16:00 </a:t>
            </a:r>
            <a:r>
              <a:rPr sz="2000" spc="160" dirty="0">
                <a:latin typeface="Noto Sans CJK JP Black"/>
                <a:cs typeface="Noto Sans CJK JP Black"/>
              </a:rPr>
              <a:t>사이의 데이터를 </a:t>
            </a:r>
            <a:r>
              <a:rPr sz="2000" spc="50" dirty="0">
                <a:latin typeface="Noto Sans CJK JP Black"/>
                <a:cs typeface="Noto Sans CJK JP Black"/>
              </a:rPr>
              <a:t>1일  </a:t>
            </a:r>
            <a:r>
              <a:rPr sz="2000" spc="160" dirty="0">
                <a:latin typeface="Noto Sans CJK JP Black"/>
                <a:cs typeface="Noto Sans CJK JP Black"/>
              </a:rPr>
              <a:t>데이터로 </a:t>
            </a:r>
            <a:r>
              <a:rPr sz="2000" spc="-110" dirty="0">
                <a:latin typeface="Noto Sans CJK JP Black"/>
                <a:cs typeface="Noto Sans CJK JP Black"/>
              </a:rPr>
              <a:t>X </a:t>
            </a:r>
            <a:r>
              <a:rPr sz="2000" spc="160" dirty="0">
                <a:latin typeface="Noto Sans CJK JP Black"/>
                <a:cs typeface="Noto Sans CJK JP Black"/>
              </a:rPr>
              <a:t>데이터</a:t>
            </a:r>
            <a:r>
              <a:rPr sz="2000" spc="210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구성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</a:pPr>
            <a:r>
              <a:rPr sz="2000" spc="110" dirty="0">
                <a:latin typeface="Noto Sans CJK JP Black"/>
                <a:cs typeface="Noto Sans CJK JP Black"/>
              </a:rPr>
              <a:t>예측값: </a:t>
            </a:r>
            <a:r>
              <a:rPr sz="2000" spc="160" dirty="0">
                <a:latin typeface="Noto Sans CJK JP Black"/>
                <a:cs typeface="Noto Sans CJK JP Black"/>
              </a:rPr>
              <a:t>일별 </a:t>
            </a:r>
            <a:r>
              <a:rPr sz="2000" spc="-55" dirty="0">
                <a:latin typeface="Noto Sans CJK JP Black"/>
                <a:cs typeface="Noto Sans CJK JP Black"/>
              </a:rPr>
              <a:t>Close </a:t>
            </a:r>
            <a:r>
              <a:rPr sz="2000" spc="-125" dirty="0">
                <a:latin typeface="Noto Sans CJK JP Black"/>
                <a:cs typeface="Noto Sans CJK JP Black"/>
              </a:rPr>
              <a:t>Price</a:t>
            </a:r>
            <a:r>
              <a:rPr sz="2000" spc="19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사용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000">
              <a:latin typeface="Noto Sans CJK JP Black"/>
              <a:cs typeface="Noto Sans CJK JP Black"/>
            </a:endParaRPr>
          </a:p>
          <a:p>
            <a:pPr marL="12700" marR="39370">
              <a:lnSpc>
                <a:spcPts val="2170"/>
              </a:lnSpc>
            </a:pPr>
            <a:r>
              <a:rPr sz="2000" spc="-130" dirty="0">
                <a:latin typeface="Noto Sans CJK JP Black"/>
                <a:cs typeface="Noto Sans CJK JP Black"/>
              </a:rPr>
              <a:t>Time </a:t>
            </a:r>
            <a:r>
              <a:rPr sz="2000" spc="-120" dirty="0">
                <a:latin typeface="Noto Sans CJK JP Black"/>
                <a:cs typeface="Noto Sans CJK JP Black"/>
              </a:rPr>
              <a:t>Stamp </a:t>
            </a:r>
            <a:r>
              <a:rPr sz="2000" spc="-55" dirty="0">
                <a:latin typeface="Noto Sans CJK JP Black"/>
                <a:cs typeface="Noto Sans CJK JP Black"/>
              </a:rPr>
              <a:t>+ 1 </a:t>
            </a:r>
            <a:r>
              <a:rPr sz="2000" spc="160" dirty="0">
                <a:latin typeface="Noto Sans CJK JP Black"/>
                <a:cs typeface="Noto Sans CJK JP Black"/>
              </a:rPr>
              <a:t>시점에 이전 데이터의 </a:t>
            </a:r>
            <a:r>
              <a:rPr sz="2000" spc="95" dirty="0">
                <a:latin typeface="Noto Sans CJK JP Black"/>
                <a:cs typeface="Noto Sans CJK JP Black"/>
              </a:rPr>
              <a:t>Y값이 </a:t>
            </a:r>
            <a:r>
              <a:rPr sz="2000" spc="140" dirty="0">
                <a:latin typeface="Noto Sans CJK JP Black"/>
                <a:cs typeface="Noto Sans CJK JP Black"/>
              </a:rPr>
              <a:t>들어가지만,  </a:t>
            </a:r>
            <a:r>
              <a:rPr sz="2000" spc="-130" dirty="0">
                <a:latin typeface="Noto Sans CJK JP Black"/>
                <a:cs typeface="Noto Sans CJK JP Black"/>
              </a:rPr>
              <a:t>Time </a:t>
            </a:r>
            <a:r>
              <a:rPr sz="2000" spc="-75" dirty="0">
                <a:latin typeface="Noto Sans CJK JP Black"/>
                <a:cs typeface="Noto Sans CJK JP Black"/>
              </a:rPr>
              <a:t>Stamp가 </a:t>
            </a:r>
            <a:r>
              <a:rPr sz="2000" spc="160" dirty="0">
                <a:latin typeface="Noto Sans CJK JP Black"/>
                <a:cs typeface="Noto Sans CJK JP Black"/>
              </a:rPr>
              <a:t>다르므로 모델 학습에 문제 없을 것으로</a:t>
            </a:r>
            <a:r>
              <a:rPr sz="2000" spc="26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예상</a:t>
            </a:r>
            <a:endParaRPr sz="2000">
              <a:latin typeface="Noto Sans CJK JP Black"/>
              <a:cs typeface="Noto Sans CJK JP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Noto Sans CJK JP Black"/>
              <a:cs typeface="Noto Sans CJK JP Black"/>
            </a:endParaRPr>
          </a:p>
          <a:p>
            <a:pPr marL="12700">
              <a:lnSpc>
                <a:spcPct val="100000"/>
              </a:lnSpc>
            </a:pPr>
            <a:r>
              <a:rPr sz="2000" spc="85" dirty="0">
                <a:latin typeface="Noto Sans CJK JP Black"/>
                <a:cs typeface="Noto Sans CJK JP Black"/>
              </a:rPr>
              <a:t>8시간 </a:t>
            </a:r>
            <a:r>
              <a:rPr sz="2000" spc="160" dirty="0">
                <a:latin typeface="Noto Sans CJK JP Black"/>
                <a:cs typeface="Noto Sans CJK JP Black"/>
              </a:rPr>
              <a:t>기준 가격</a:t>
            </a:r>
            <a:r>
              <a:rPr sz="2000" spc="365" dirty="0">
                <a:latin typeface="Noto Sans CJK JP Black"/>
                <a:cs typeface="Noto Sans CJK JP Black"/>
              </a:rPr>
              <a:t> </a:t>
            </a:r>
            <a:r>
              <a:rPr sz="2000" spc="160" dirty="0">
                <a:latin typeface="Noto Sans CJK JP Black"/>
                <a:cs typeface="Noto Sans CJK JP Black"/>
              </a:rPr>
              <a:t>예측</a:t>
            </a:r>
            <a:endParaRPr sz="2000">
              <a:latin typeface="Noto Sans CJK JP Black"/>
              <a:cs typeface="Noto Sans CJK JP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8</a:t>
            </a:fld>
            <a:endParaRPr spc="114" dirty="0">
              <a:solidFill>
                <a:srgbClr val="24A5DF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4537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70" dirty="0">
                <a:solidFill>
                  <a:srgbClr val="24A5DF"/>
                </a:solidFill>
              </a:rPr>
              <a:t>Dataset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495" dirty="0">
                <a:solidFill>
                  <a:srgbClr val="24A5DF"/>
                </a:solidFill>
              </a:rPr>
              <a:t> </a:t>
            </a:r>
            <a:r>
              <a:rPr sz="3200" spc="100" dirty="0">
                <a:solidFill>
                  <a:srgbClr val="24A5DF"/>
                </a:solidFill>
              </a:rPr>
              <a:t>S&amp;P500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500521"/>
            <a:ext cx="9144000" cy="3357879"/>
            <a:chOff x="0" y="1500521"/>
            <a:chExt cx="9144000" cy="3357879"/>
          </a:xfrm>
        </p:grpSpPr>
        <p:sp>
          <p:nvSpPr>
            <p:cNvPr id="4" name="object 4"/>
            <p:cNvSpPr/>
            <p:nvPr/>
          </p:nvSpPr>
          <p:spPr>
            <a:xfrm>
              <a:off x="0" y="2625969"/>
              <a:ext cx="9143981" cy="22321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7872" y="1500521"/>
              <a:ext cx="4750165" cy="12642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7875" y="2882044"/>
              <a:ext cx="6284209" cy="17153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5170" y="726177"/>
            <a:ext cx="3989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5" dirty="0">
                <a:solidFill>
                  <a:srgbClr val="24A5DF"/>
                </a:solidFill>
              </a:rPr>
              <a:t>DNN </a:t>
            </a:r>
            <a:r>
              <a:rPr sz="3200" spc="70" dirty="0">
                <a:solidFill>
                  <a:srgbClr val="24A5DF"/>
                </a:solidFill>
              </a:rPr>
              <a:t>Dataset </a:t>
            </a:r>
            <a:r>
              <a:rPr sz="3200" spc="425" dirty="0">
                <a:solidFill>
                  <a:srgbClr val="24A5DF"/>
                </a:solidFill>
              </a:rPr>
              <a:t>-</a:t>
            </a:r>
            <a:r>
              <a:rPr sz="3200" spc="-480" dirty="0">
                <a:solidFill>
                  <a:srgbClr val="24A5DF"/>
                </a:solidFill>
              </a:rPr>
              <a:t> </a:t>
            </a:r>
            <a:r>
              <a:rPr sz="3200" spc="50" dirty="0">
                <a:solidFill>
                  <a:srgbClr val="24A5DF"/>
                </a:solidFill>
              </a:rPr>
              <a:t>Code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14" dirty="0">
                <a:solidFill>
                  <a:srgbClr val="24A5DF"/>
                </a:solidFill>
              </a:rPr>
              <a:t>9</a:t>
            </a:fld>
            <a:endParaRPr spc="114" dirty="0">
              <a:solidFill>
                <a:srgbClr val="24A5D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1026</Words>
  <Application>Microsoft Office PowerPoint</Application>
  <PresentationFormat>화면 슬라이드 쇼(16:9)</PresentationFormat>
  <Paragraphs>192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Noto Sans CJK JP Black</vt:lpstr>
      <vt:lpstr>Arial</vt:lpstr>
      <vt:lpstr>Calibri</vt:lpstr>
      <vt:lpstr>Times New Roman</vt:lpstr>
      <vt:lpstr>Office Theme</vt:lpstr>
      <vt:lpstr>Implementation of Seq2Seq  on Time Series Data</vt:lpstr>
      <vt:lpstr>Contents</vt:lpstr>
      <vt:lpstr>1. Introduction</vt:lpstr>
      <vt:lpstr>Introduction</vt:lpstr>
      <vt:lpstr>2. DNN Dataset</vt:lpstr>
      <vt:lpstr>DNN Dataset</vt:lpstr>
      <vt:lpstr>DNN Dataset - Bitcoin</vt:lpstr>
      <vt:lpstr>DNN Dataset - S&amp;P500</vt:lpstr>
      <vt:lpstr>DNN Dataset - Code</vt:lpstr>
      <vt:lpstr>3. DNN</vt:lpstr>
      <vt:lpstr>DNN - 비교</vt:lpstr>
      <vt:lpstr>DNN - Loss function</vt:lpstr>
      <vt:lpstr>DNN - Loss</vt:lpstr>
      <vt:lpstr>PowerPoint 프레젠테이션</vt:lpstr>
      <vt:lpstr>DNN - S&amp;P500 Result</vt:lpstr>
      <vt:lpstr>4. LSTM Dataset</vt:lpstr>
      <vt:lpstr>LSTM - Dataset</vt:lpstr>
      <vt:lpstr>5. LSTM</vt:lpstr>
      <vt:lpstr>LSTM - Modelling</vt:lpstr>
      <vt:lpstr>PowerPoint 프레젠테이션</vt:lpstr>
      <vt:lpstr>LSTM - BTC</vt:lpstr>
      <vt:lpstr>LSTM - S&amp;P500</vt:lpstr>
      <vt:lpstr>6. Seq2Seq</vt:lpstr>
      <vt:lpstr>Seq2Seq (LSTM의 구조)</vt:lpstr>
      <vt:lpstr>Seq2Seq (LSTM-forget gate)</vt:lpstr>
      <vt:lpstr>Seq2Seq (input gate &amp; cell state)</vt:lpstr>
      <vt:lpstr>Seq2Seq (LSTM-output gate)</vt:lpstr>
      <vt:lpstr>7. Seq2Seq Model</vt:lpstr>
      <vt:lpstr>Seq2Seq-model-  Conv1d</vt:lpstr>
      <vt:lpstr>Seq2Seq-model-GRU</vt:lpstr>
      <vt:lpstr>Seq2Seq-model-AutoEncoder</vt:lpstr>
      <vt:lpstr>Seq2Seq-model-AutoEncoder</vt:lpstr>
      <vt:lpstr>Seq2Seq - 훈련 결과</vt:lpstr>
      <vt:lpstr>Seq2Seq - S&amp;P500 훈련 결과</vt:lpstr>
      <vt:lpstr>PowerPoint 프레젠테이션</vt:lpstr>
      <vt:lpstr>8. Conclusion</vt:lpstr>
      <vt:lpstr>“</vt:lpstr>
      <vt:lpstr>PowerPoint 프레젠테이션</vt:lpstr>
      <vt:lpstr>Reference</vt:lpstr>
      <vt:lpstr>GitHub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[Team 1] 2nd Project-DL_27May</dc:title>
  <cp:lastModifiedBy>wnstjr1193@naver.com</cp:lastModifiedBy>
  <cp:revision>2</cp:revision>
  <dcterms:created xsi:type="dcterms:W3CDTF">2022-05-27T10:58:00Z</dcterms:created>
  <dcterms:modified xsi:type="dcterms:W3CDTF">2022-05-27T11:30:45Z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2022-05-27T00:00:00Z</vt:filetime>
  </property>
</Properties>
</file>